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58" r:id="rId4"/>
    <p:sldId id="257" r:id="rId5"/>
    <p:sldId id="265" r:id="rId6"/>
    <p:sldId id="280" r:id="rId7"/>
    <p:sldId id="279" r:id="rId8"/>
    <p:sldId id="281" r:id="rId9"/>
    <p:sldId id="260" r:id="rId10"/>
    <p:sldId id="264" r:id="rId11"/>
    <p:sldId id="283" r:id="rId12"/>
    <p:sldId id="282" r:id="rId13"/>
  </p:sldIdLst>
  <p:sldSz cx="18288000" cy="10287000"/>
  <p:notesSz cx="6858000" cy="9144000"/>
  <p:embeddedFontLst>
    <p:embeddedFont>
      <p:font typeface="Anton" pitchFamily="2" charset="77"/>
      <p:regular r:id="rId14"/>
    </p:embeddedFont>
    <p:embeddedFont>
      <p:font typeface="Courier Prime" pitchFamily="49" charset="77"/>
      <p:regular r:id="rId15"/>
    </p:embeddedFont>
    <p:embeddedFont>
      <p:font typeface="Nunito Sans Expanded Bold" pitchFamily="2" charset="77"/>
      <p:regular r:id="rId16"/>
      <p:bold r:id="rId17"/>
    </p:embeddedFont>
    <p:embeddedFont>
      <p:font typeface="Nunito Sans Expanded Medium" pitchFamily="2" charset="77"/>
      <p:regular r:id="rId18"/>
    </p:embeddedFont>
    <p:embeddedFont>
      <p:font typeface="Nunito Sans Expanded Semi-Bold" pitchFamily="2" charset="77"/>
      <p:regular r:id="rId19"/>
      <p:bold r:id="rId20"/>
    </p:embeddedFont>
    <p:embeddedFont>
      <p:font typeface="Palatino Linotype" panose="02040502050505030304" pitchFamily="18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 autoAdjust="0"/>
    <p:restoredTop sz="94645" autoAdjust="0"/>
  </p:normalViewPr>
  <p:slideViewPr>
    <p:cSldViewPr>
      <p:cViewPr varScale="1">
        <p:scale>
          <a:sx n="98" d="100"/>
          <a:sy n="98" d="100"/>
        </p:scale>
        <p:origin x="21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sv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0.svg"/><Relationship Id="rId3" Type="http://schemas.openxmlformats.org/officeDocument/2006/relationships/image" Target="../media/image2.svg"/><Relationship Id="rId7" Type="http://schemas.openxmlformats.org/officeDocument/2006/relationships/image" Target="../media/image15.sv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7.svg"/><Relationship Id="rId5" Type="http://schemas.openxmlformats.org/officeDocument/2006/relationships/image" Target="../media/image13.svg"/><Relationship Id="rId10" Type="http://schemas.openxmlformats.org/officeDocument/2006/relationships/image" Target="../media/image6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66800" y="-332755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4828262" y="5391150"/>
            <a:ext cx="8631475" cy="8350952"/>
          </a:xfrm>
          <a:custGeom>
            <a:avLst/>
            <a:gdLst/>
            <a:ahLst/>
            <a:cxnLst/>
            <a:rect l="l" t="t" r="r" b="b"/>
            <a:pathLst>
              <a:path w="8631475" h="8350952">
                <a:moveTo>
                  <a:pt x="0" y="0"/>
                </a:moveTo>
                <a:lnTo>
                  <a:pt x="8631476" y="0"/>
                </a:lnTo>
                <a:lnTo>
                  <a:pt x="8631476" y="8350952"/>
                </a:lnTo>
                <a:lnTo>
                  <a:pt x="0" y="83509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15757" y="3441455"/>
            <a:ext cx="17056485" cy="2293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35"/>
              </a:lnSpc>
            </a:pPr>
            <a:r>
              <a:rPr lang="en-US" sz="17163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EDUCRED</a:t>
            </a:r>
          </a:p>
        </p:txBody>
      </p:sp>
      <p:sp>
        <p:nvSpPr>
          <p:cNvPr id="8" name="Freeform 8"/>
          <p:cNvSpPr/>
          <p:nvPr/>
        </p:nvSpPr>
        <p:spPr>
          <a:xfrm>
            <a:off x="2358180" y="4165025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841709" y="824606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3574660" y="2043852"/>
            <a:ext cx="1557758" cy="1331175"/>
          </a:xfrm>
          <a:custGeom>
            <a:avLst/>
            <a:gdLst/>
            <a:ahLst/>
            <a:cxnLst/>
            <a:rect l="l" t="t" r="r" b="b"/>
            <a:pathLst>
              <a:path w="1557758" h="1331175">
                <a:moveTo>
                  <a:pt x="0" y="0"/>
                </a:moveTo>
                <a:lnTo>
                  <a:pt x="1557758" y="0"/>
                </a:lnTo>
                <a:lnTo>
                  <a:pt x="1557758" y="1331176"/>
                </a:lnTo>
                <a:lnTo>
                  <a:pt x="0" y="13311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 rot="281615">
            <a:off x="842146" y="1284333"/>
            <a:ext cx="4537146" cy="1153101"/>
            <a:chOff x="57404" y="466417"/>
            <a:chExt cx="5091093" cy="1537469"/>
          </a:xfrm>
        </p:grpSpPr>
        <p:sp>
          <p:nvSpPr>
            <p:cNvPr id="21" name="Freeform 21"/>
            <p:cNvSpPr/>
            <p:nvPr/>
          </p:nvSpPr>
          <p:spPr>
            <a:xfrm rot="20953263">
              <a:off x="57404" y="466417"/>
              <a:ext cx="5091093" cy="1094183"/>
            </a:xfrm>
            <a:custGeom>
              <a:avLst/>
              <a:gdLst/>
              <a:ahLst/>
              <a:cxnLst/>
              <a:rect l="l" t="t" r="r" b="b"/>
              <a:pathLst>
                <a:path w="5091093" h="1094183">
                  <a:moveTo>
                    <a:pt x="0" y="0"/>
                  </a:moveTo>
                  <a:lnTo>
                    <a:pt x="5091093" y="0"/>
                  </a:lnTo>
                  <a:lnTo>
                    <a:pt x="5091093" y="1094183"/>
                  </a:lnTo>
                  <a:lnTo>
                    <a:pt x="0" y="10941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14367" t="-175930" r="-8781" b="-423912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 rot="20996680">
              <a:off x="891986" y="634964"/>
              <a:ext cx="3402541" cy="1368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072"/>
                </a:lnSpc>
                <a:spcBef>
                  <a:spcPct val="0"/>
                </a:spcBef>
              </a:pPr>
              <a:r>
                <a:rPr lang="en-US" sz="2770" spc="407" dirty="0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WEB-Project</a:t>
              </a:r>
            </a:p>
          </p:txBody>
        </p:sp>
      </p:grpSp>
      <p:grpSp>
        <p:nvGrpSpPr>
          <p:cNvPr id="32" name="Group 35">
            <a:extLst>
              <a:ext uri="{FF2B5EF4-FFF2-40B4-BE49-F238E27FC236}">
                <a16:creationId xmlns:a16="http://schemas.microsoft.com/office/drawing/2014/main" id="{AE153F26-E8BB-8196-30C0-38D31BAE9D8E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3" name="Group 36">
              <a:extLst>
                <a:ext uri="{FF2B5EF4-FFF2-40B4-BE49-F238E27FC236}">
                  <a16:creationId xmlns:a16="http://schemas.microsoft.com/office/drawing/2014/main" id="{86718D1D-58D9-F37B-A22B-F5D519A9CC38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B5BD7FA8-BEED-CDCD-51E2-521A8872BB52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7" name="TextBox 38">
                <a:extLst>
                  <a:ext uri="{FF2B5EF4-FFF2-40B4-BE49-F238E27FC236}">
                    <a16:creationId xmlns:a16="http://schemas.microsoft.com/office/drawing/2014/main" id="{65AAC263-3B3D-5F98-C5A7-DA783047BF1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4" name="Freeform 39">
              <a:extLst>
                <a:ext uri="{FF2B5EF4-FFF2-40B4-BE49-F238E27FC236}">
                  <a16:creationId xmlns:a16="http://schemas.microsoft.com/office/drawing/2014/main" id="{6F3D210B-50F7-61E1-15DA-97D96EF37D84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5" name="Freeform 40">
              <a:extLst>
                <a:ext uri="{FF2B5EF4-FFF2-40B4-BE49-F238E27FC236}">
                  <a16:creationId xmlns:a16="http://schemas.microsoft.com/office/drawing/2014/main" id="{ADA44324-7B32-6247-3E2F-BD1547DB8B79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8" name="Group 41">
            <a:extLst>
              <a:ext uri="{FF2B5EF4-FFF2-40B4-BE49-F238E27FC236}">
                <a16:creationId xmlns:a16="http://schemas.microsoft.com/office/drawing/2014/main" id="{5394AD55-190A-9BD6-D522-1CA716BA37A1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39" name="Freeform 42">
              <a:extLst>
                <a:ext uri="{FF2B5EF4-FFF2-40B4-BE49-F238E27FC236}">
                  <a16:creationId xmlns:a16="http://schemas.microsoft.com/office/drawing/2014/main" id="{31507F55-5397-CD26-6D51-0E343A78A5D1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0" name="TextBox 43">
              <a:extLst>
                <a:ext uri="{FF2B5EF4-FFF2-40B4-BE49-F238E27FC236}">
                  <a16:creationId xmlns:a16="http://schemas.microsoft.com/office/drawing/2014/main" id="{049A7F14-ADF1-DBFF-C993-0E0956231A7E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sp>
        <p:nvSpPr>
          <p:cNvPr id="44" name="Freeform 15">
            <a:extLst>
              <a:ext uri="{FF2B5EF4-FFF2-40B4-BE49-F238E27FC236}">
                <a16:creationId xmlns:a16="http://schemas.microsoft.com/office/drawing/2014/main" id="{A0F70732-9CE6-F08C-8F85-2CA3376B8EB0}"/>
              </a:ext>
            </a:extLst>
          </p:cNvPr>
          <p:cNvSpPr/>
          <p:nvPr/>
        </p:nvSpPr>
        <p:spPr>
          <a:xfrm>
            <a:off x="15617276" y="6019947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5" name="Freeform 15">
            <a:extLst>
              <a:ext uri="{FF2B5EF4-FFF2-40B4-BE49-F238E27FC236}">
                <a16:creationId xmlns:a16="http://schemas.microsoft.com/office/drawing/2014/main" id="{C3E98A53-5C19-AFB6-0694-90AD9B167A7F}"/>
              </a:ext>
            </a:extLst>
          </p:cNvPr>
          <p:cNvSpPr/>
          <p:nvPr/>
        </p:nvSpPr>
        <p:spPr>
          <a:xfrm>
            <a:off x="995020" y="7364118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5166875" y="450114"/>
            <a:ext cx="4186597" cy="9128972"/>
            <a:chOff x="0" y="-38100"/>
            <a:chExt cx="1201394" cy="2912064"/>
          </a:xfrm>
        </p:grpSpPr>
        <p:sp>
          <p:nvSpPr>
            <p:cNvPr id="6" name="Freeform 6"/>
            <p:cNvSpPr>
              <a:spLocks/>
            </p:cNvSpPr>
            <p:nvPr/>
          </p:nvSpPr>
          <p:spPr>
            <a:xfrm>
              <a:off x="0" y="0"/>
              <a:ext cx="1201394" cy="2873964"/>
            </a:xfrm>
            <a:custGeom>
              <a:avLst/>
              <a:gdLst/>
              <a:ahLst/>
              <a:cxnLst/>
              <a:rect l="l" t="t" r="r" b="b"/>
              <a:pathLst>
                <a:path w="1157655" h="2873964">
                  <a:moveTo>
                    <a:pt x="76798" y="0"/>
                  </a:moveTo>
                  <a:lnTo>
                    <a:pt x="1080857" y="0"/>
                  </a:lnTo>
                  <a:cubicBezTo>
                    <a:pt x="1123271" y="0"/>
                    <a:pt x="1157655" y="34384"/>
                    <a:pt x="1157655" y="76798"/>
                  </a:cubicBezTo>
                  <a:lnTo>
                    <a:pt x="1157655" y="2797166"/>
                  </a:lnTo>
                  <a:cubicBezTo>
                    <a:pt x="1157655" y="2817534"/>
                    <a:pt x="1149564" y="2837068"/>
                    <a:pt x="1135161" y="2851471"/>
                  </a:cubicBezTo>
                  <a:cubicBezTo>
                    <a:pt x="1120759" y="2865873"/>
                    <a:pt x="1101225" y="2873964"/>
                    <a:pt x="1080857" y="2873964"/>
                  </a:cubicBezTo>
                  <a:lnTo>
                    <a:pt x="76798" y="2873964"/>
                  </a:lnTo>
                  <a:cubicBezTo>
                    <a:pt x="34384" y="2873964"/>
                    <a:pt x="0" y="2839581"/>
                    <a:pt x="0" y="2797166"/>
                  </a:cubicBezTo>
                  <a:lnTo>
                    <a:pt x="0" y="76798"/>
                  </a:lnTo>
                  <a:cubicBezTo>
                    <a:pt x="0" y="56430"/>
                    <a:pt x="8091" y="36896"/>
                    <a:pt x="22494" y="22494"/>
                  </a:cubicBezTo>
                  <a:cubicBezTo>
                    <a:pt x="36896" y="8091"/>
                    <a:pt x="56430" y="0"/>
                    <a:pt x="7679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ru-RU" sz="4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Егор</a:t>
              </a:r>
            </a:p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тим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-лидер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идея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backend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система авторизации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стороннее 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API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работа и модели БД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использование и загрузка файлов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токен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university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_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workspace</a:t>
              </a:r>
              <a:endPara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157655" cy="2912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35" name="Freeform 35"/>
          <p:cNvSpPr/>
          <p:nvPr/>
        </p:nvSpPr>
        <p:spPr>
          <a:xfrm>
            <a:off x="809625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7" name="TextBox 57"/>
          <p:cNvSpPr txBox="1"/>
          <p:nvPr/>
        </p:nvSpPr>
        <p:spPr>
          <a:xfrm>
            <a:off x="737948" y="4305300"/>
            <a:ext cx="4938387" cy="1099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75"/>
              </a:lnSpc>
              <a:spcBef>
                <a:spcPct val="0"/>
              </a:spcBef>
            </a:pPr>
            <a:r>
              <a:rPr lang="ru-RU" sz="8392" u="none" strike="noStrike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команда</a:t>
            </a:r>
            <a:endParaRPr lang="en-US" sz="8392" u="none" strike="noStrike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59" name="Group 5">
            <a:extLst>
              <a:ext uri="{FF2B5EF4-FFF2-40B4-BE49-F238E27FC236}">
                <a16:creationId xmlns:a16="http://schemas.microsoft.com/office/drawing/2014/main" id="{5CFFCC31-98A6-B25F-5B5C-C3A10AB388AF}"/>
              </a:ext>
            </a:extLst>
          </p:cNvPr>
          <p:cNvGrpSpPr/>
          <p:nvPr/>
        </p:nvGrpSpPr>
        <p:grpSpPr>
          <a:xfrm>
            <a:off x="13715372" y="450114"/>
            <a:ext cx="3962907" cy="9128972"/>
            <a:chOff x="0" y="-38100"/>
            <a:chExt cx="1157655" cy="2912064"/>
          </a:xfrm>
        </p:grpSpPr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5DDD5A9B-E7F7-96E6-DA06-6EEBD19258CD}"/>
                </a:ext>
              </a:extLst>
            </p:cNvPr>
            <p:cNvSpPr/>
            <p:nvPr/>
          </p:nvSpPr>
          <p:spPr>
            <a:xfrm>
              <a:off x="0" y="0"/>
              <a:ext cx="1157655" cy="2873964"/>
            </a:xfrm>
            <a:custGeom>
              <a:avLst/>
              <a:gdLst/>
              <a:ahLst/>
              <a:cxnLst/>
              <a:rect l="l" t="t" r="r" b="b"/>
              <a:pathLst>
                <a:path w="1157655" h="2873964">
                  <a:moveTo>
                    <a:pt x="76798" y="0"/>
                  </a:moveTo>
                  <a:lnTo>
                    <a:pt x="1080857" y="0"/>
                  </a:lnTo>
                  <a:cubicBezTo>
                    <a:pt x="1123271" y="0"/>
                    <a:pt x="1157655" y="34384"/>
                    <a:pt x="1157655" y="76798"/>
                  </a:cubicBezTo>
                  <a:lnTo>
                    <a:pt x="1157655" y="2797166"/>
                  </a:lnTo>
                  <a:cubicBezTo>
                    <a:pt x="1157655" y="2817534"/>
                    <a:pt x="1149564" y="2837068"/>
                    <a:pt x="1135161" y="2851471"/>
                  </a:cubicBezTo>
                  <a:cubicBezTo>
                    <a:pt x="1120759" y="2865873"/>
                    <a:pt x="1101225" y="2873964"/>
                    <a:pt x="1080857" y="2873964"/>
                  </a:cubicBezTo>
                  <a:lnTo>
                    <a:pt x="76798" y="2873964"/>
                  </a:lnTo>
                  <a:cubicBezTo>
                    <a:pt x="34384" y="2873964"/>
                    <a:pt x="0" y="2839581"/>
                    <a:pt x="0" y="2797166"/>
                  </a:cubicBezTo>
                  <a:lnTo>
                    <a:pt x="0" y="76798"/>
                  </a:lnTo>
                  <a:cubicBezTo>
                    <a:pt x="0" y="56430"/>
                    <a:pt x="8091" y="36896"/>
                    <a:pt x="22494" y="22494"/>
                  </a:cubicBezTo>
                  <a:cubicBezTo>
                    <a:pt x="36896" y="8091"/>
                    <a:pt x="56430" y="0"/>
                    <a:pt x="7679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ru-RU" sz="4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Максим</a:t>
              </a:r>
            </a:p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frontend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обработчики 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формы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profile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_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workspace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home</a:t>
              </a:r>
              <a:endParaRPr lang="en-US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валидация полей регистрации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сертификаты</a:t>
              </a:r>
              <a:endParaRPr lang="en-US" sz="36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TextBox 7">
              <a:extLst>
                <a:ext uri="{FF2B5EF4-FFF2-40B4-BE49-F238E27FC236}">
                  <a16:creationId xmlns:a16="http://schemas.microsoft.com/office/drawing/2014/main" id="{D28FC187-4980-08BE-E437-7FB95CA81637}"/>
                </a:ext>
              </a:extLst>
            </p:cNvPr>
            <p:cNvSpPr txBox="1"/>
            <p:nvPr/>
          </p:nvSpPr>
          <p:spPr>
            <a:xfrm>
              <a:off x="0" y="-38100"/>
              <a:ext cx="1157655" cy="2912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grpSp>
        <p:nvGrpSpPr>
          <p:cNvPr id="62" name="Group 5">
            <a:extLst>
              <a:ext uri="{FF2B5EF4-FFF2-40B4-BE49-F238E27FC236}">
                <a16:creationId xmlns:a16="http://schemas.microsoft.com/office/drawing/2014/main" id="{D334E4A8-99EF-40DD-A0DC-0CBB63A669A3}"/>
              </a:ext>
            </a:extLst>
          </p:cNvPr>
          <p:cNvGrpSpPr/>
          <p:nvPr/>
        </p:nvGrpSpPr>
        <p:grpSpPr>
          <a:xfrm>
            <a:off x="9552968" y="450114"/>
            <a:ext cx="3962907" cy="9128972"/>
            <a:chOff x="0" y="-38100"/>
            <a:chExt cx="1157655" cy="2912064"/>
          </a:xfrm>
        </p:grpSpPr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802360C8-D44A-C41B-FF6F-C809ADC4931F}"/>
                </a:ext>
              </a:extLst>
            </p:cNvPr>
            <p:cNvSpPr/>
            <p:nvPr/>
          </p:nvSpPr>
          <p:spPr>
            <a:xfrm>
              <a:off x="0" y="0"/>
              <a:ext cx="1157655" cy="2873964"/>
            </a:xfrm>
            <a:custGeom>
              <a:avLst/>
              <a:gdLst/>
              <a:ahLst/>
              <a:cxnLst/>
              <a:rect l="l" t="t" r="r" b="b"/>
              <a:pathLst>
                <a:path w="1157655" h="2873964">
                  <a:moveTo>
                    <a:pt x="76798" y="0"/>
                  </a:moveTo>
                  <a:lnTo>
                    <a:pt x="1080857" y="0"/>
                  </a:lnTo>
                  <a:cubicBezTo>
                    <a:pt x="1123271" y="0"/>
                    <a:pt x="1157655" y="34384"/>
                    <a:pt x="1157655" y="76798"/>
                  </a:cubicBezTo>
                  <a:lnTo>
                    <a:pt x="1157655" y="2797166"/>
                  </a:lnTo>
                  <a:cubicBezTo>
                    <a:pt x="1157655" y="2817534"/>
                    <a:pt x="1149564" y="2837068"/>
                    <a:pt x="1135161" y="2851471"/>
                  </a:cubicBezTo>
                  <a:cubicBezTo>
                    <a:pt x="1120759" y="2865873"/>
                    <a:pt x="1101225" y="2873964"/>
                    <a:pt x="1080857" y="2873964"/>
                  </a:cubicBezTo>
                  <a:lnTo>
                    <a:pt x="76798" y="2873964"/>
                  </a:lnTo>
                  <a:cubicBezTo>
                    <a:pt x="34384" y="2873964"/>
                    <a:pt x="0" y="2839581"/>
                    <a:pt x="0" y="2797166"/>
                  </a:cubicBezTo>
                  <a:lnTo>
                    <a:pt x="0" y="76798"/>
                  </a:lnTo>
                  <a:cubicBezTo>
                    <a:pt x="0" y="56430"/>
                    <a:pt x="8091" y="36896"/>
                    <a:pt x="22494" y="22494"/>
                  </a:cubicBezTo>
                  <a:cubicBezTo>
                    <a:pt x="36896" y="8091"/>
                    <a:pt x="56430" y="0"/>
                    <a:pt x="7679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ru-RU" sz="4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Константин</a:t>
              </a:r>
            </a:p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frontend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обработчики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student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_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workspace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employer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_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workspace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презентация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пояснительная записка</a:t>
              </a:r>
              <a:endParaRPr lang="en-US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TextBox 7">
              <a:extLst>
                <a:ext uri="{FF2B5EF4-FFF2-40B4-BE49-F238E27FC236}">
                  <a16:creationId xmlns:a16="http://schemas.microsoft.com/office/drawing/2014/main" id="{0701EDD5-C80D-0EBD-93A2-650664A6505B}"/>
                </a:ext>
              </a:extLst>
            </p:cNvPr>
            <p:cNvSpPr txBox="1"/>
            <p:nvPr/>
          </p:nvSpPr>
          <p:spPr>
            <a:xfrm>
              <a:off x="0" y="-38100"/>
              <a:ext cx="1157655" cy="2912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grpSp>
        <p:nvGrpSpPr>
          <p:cNvPr id="71" name="Group 41">
            <a:extLst>
              <a:ext uri="{FF2B5EF4-FFF2-40B4-BE49-F238E27FC236}">
                <a16:creationId xmlns:a16="http://schemas.microsoft.com/office/drawing/2014/main" id="{DCBFDD7A-5C3A-3527-7EAA-F3E3A7BFA634}"/>
              </a:ext>
            </a:extLst>
          </p:cNvPr>
          <p:cNvGrpSpPr/>
          <p:nvPr/>
        </p:nvGrpSpPr>
        <p:grpSpPr>
          <a:xfrm>
            <a:off x="3649382" y="9023394"/>
            <a:ext cx="1066053" cy="432385"/>
            <a:chOff x="0" y="0"/>
            <a:chExt cx="3070231" cy="1245268"/>
          </a:xfrm>
        </p:grpSpPr>
        <p:sp>
          <p:nvSpPr>
            <p:cNvPr id="72" name="Freeform 42">
              <a:extLst>
                <a:ext uri="{FF2B5EF4-FFF2-40B4-BE49-F238E27FC236}">
                  <a16:creationId xmlns:a16="http://schemas.microsoft.com/office/drawing/2014/main" id="{DE013885-613D-87E6-50A8-0FA71CF6CB69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3" name="TextBox 43">
              <a:extLst>
                <a:ext uri="{FF2B5EF4-FFF2-40B4-BE49-F238E27FC236}">
                  <a16:creationId xmlns:a16="http://schemas.microsoft.com/office/drawing/2014/main" id="{78C2E809-727C-D00C-54C5-2A71DA0209E8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74" name="Group 35">
            <a:extLst>
              <a:ext uri="{FF2B5EF4-FFF2-40B4-BE49-F238E27FC236}">
                <a16:creationId xmlns:a16="http://schemas.microsoft.com/office/drawing/2014/main" id="{F731B8E1-CFD8-FDC6-3355-485AAC28A32F}"/>
              </a:ext>
            </a:extLst>
          </p:cNvPr>
          <p:cNvGrpSpPr/>
          <p:nvPr/>
        </p:nvGrpSpPr>
        <p:grpSpPr>
          <a:xfrm>
            <a:off x="653559" y="9023394"/>
            <a:ext cx="2880627" cy="432385"/>
            <a:chOff x="0" y="0"/>
            <a:chExt cx="3840836" cy="576513"/>
          </a:xfrm>
        </p:grpSpPr>
        <p:grpSp>
          <p:nvGrpSpPr>
            <p:cNvPr id="75" name="Group 36">
              <a:extLst>
                <a:ext uri="{FF2B5EF4-FFF2-40B4-BE49-F238E27FC236}">
                  <a16:creationId xmlns:a16="http://schemas.microsoft.com/office/drawing/2014/main" id="{731D55DF-44AE-2D22-5FEE-5DDFD1DCF198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78" name="Freeform 37">
                <a:extLst>
                  <a:ext uri="{FF2B5EF4-FFF2-40B4-BE49-F238E27FC236}">
                    <a16:creationId xmlns:a16="http://schemas.microsoft.com/office/drawing/2014/main" id="{D75D5F79-47B1-0737-948C-0F68DE106CAB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79" name="TextBox 38">
                <a:extLst>
                  <a:ext uri="{FF2B5EF4-FFF2-40B4-BE49-F238E27FC236}">
                    <a16:creationId xmlns:a16="http://schemas.microsoft.com/office/drawing/2014/main" id="{FAD9867C-D76F-3180-9202-74636574C83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76" name="Freeform 39">
              <a:extLst>
                <a:ext uri="{FF2B5EF4-FFF2-40B4-BE49-F238E27FC236}">
                  <a16:creationId xmlns:a16="http://schemas.microsoft.com/office/drawing/2014/main" id="{8F48446E-EB9C-DAFE-4B71-383D10F74A74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7" name="Freeform 40">
              <a:extLst>
                <a:ext uri="{FF2B5EF4-FFF2-40B4-BE49-F238E27FC236}">
                  <a16:creationId xmlns:a16="http://schemas.microsoft.com/office/drawing/2014/main" id="{1336AF68-6F00-023B-04CF-28426138E3D6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81F507-0C0A-AD1E-86EB-FAB7943B5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8B60E0A-5430-1C4D-AE6B-155A8B5A8A9A}"/>
              </a:ext>
            </a:extLst>
          </p:cNvPr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CCA0331-83EB-5096-7921-F0517C62C3E2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CC183B9-D8AB-E545-2559-EAAF97C4C2AD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41">
            <a:extLst>
              <a:ext uri="{FF2B5EF4-FFF2-40B4-BE49-F238E27FC236}">
                <a16:creationId xmlns:a16="http://schemas.microsoft.com/office/drawing/2014/main" id="{8676FB09-E3A9-F7E0-AC36-B3B99C9A155B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9" name="Freeform 42">
              <a:extLst>
                <a:ext uri="{FF2B5EF4-FFF2-40B4-BE49-F238E27FC236}">
                  <a16:creationId xmlns:a16="http://schemas.microsoft.com/office/drawing/2014/main" id="{AD517675-0BFC-7E80-A880-5DA208C24DA9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0" name="TextBox 43">
              <a:extLst>
                <a:ext uri="{FF2B5EF4-FFF2-40B4-BE49-F238E27FC236}">
                  <a16:creationId xmlns:a16="http://schemas.microsoft.com/office/drawing/2014/main" id="{3A75EB76-EF88-BE36-D182-2A8E639C4B13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11" name="Group 35">
            <a:extLst>
              <a:ext uri="{FF2B5EF4-FFF2-40B4-BE49-F238E27FC236}">
                <a16:creationId xmlns:a16="http://schemas.microsoft.com/office/drawing/2014/main" id="{18244FFC-C272-C8F4-821C-DA87D8F109F9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12" name="Group 36">
              <a:extLst>
                <a:ext uri="{FF2B5EF4-FFF2-40B4-BE49-F238E27FC236}">
                  <a16:creationId xmlns:a16="http://schemas.microsoft.com/office/drawing/2014/main" id="{F093DCB6-3B42-CF77-1DAA-C53D9D7F1254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15" name="Freeform 37">
                <a:extLst>
                  <a:ext uri="{FF2B5EF4-FFF2-40B4-BE49-F238E27FC236}">
                    <a16:creationId xmlns:a16="http://schemas.microsoft.com/office/drawing/2014/main" id="{344E7E37-2A61-1590-4C9E-8994E95AEBBB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16" name="TextBox 38">
                <a:extLst>
                  <a:ext uri="{FF2B5EF4-FFF2-40B4-BE49-F238E27FC236}">
                    <a16:creationId xmlns:a16="http://schemas.microsoft.com/office/drawing/2014/main" id="{EEFB775F-3F19-1261-9D6B-37218E7A5E7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13" name="Freeform 39">
              <a:extLst>
                <a:ext uri="{FF2B5EF4-FFF2-40B4-BE49-F238E27FC236}">
                  <a16:creationId xmlns:a16="http://schemas.microsoft.com/office/drawing/2014/main" id="{C4082B0A-82D8-D2FB-0737-182A0D1B31D1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40">
              <a:extLst>
                <a:ext uri="{FF2B5EF4-FFF2-40B4-BE49-F238E27FC236}">
                  <a16:creationId xmlns:a16="http://schemas.microsoft.com/office/drawing/2014/main" id="{B177B77B-9D91-25FE-54F6-DAD879EFBFFD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pic>
        <p:nvPicPr>
          <p:cNvPr id="17" name="Picture 16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EFCF8C21-0871-8FA4-73BF-5482D9D46DA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04" y="514024"/>
            <a:ext cx="8132875" cy="39650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28BA6886-AFD1-2F54-ABA0-CFA422A32E7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703923"/>
            <a:ext cx="8578969" cy="35852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BEA32FD0-9276-BA4F-6308-CB0FAC2EB48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662" y="4775025"/>
            <a:ext cx="6824870" cy="39159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E3E3A6-81E5-E1A9-C1CB-2BFDEC0235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676" y="5101123"/>
            <a:ext cx="8047174" cy="32637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58634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17A58-FF1A-7BA9-4337-E35FC78C2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CBF08C8-32EE-B335-DD01-9BC842DE6694}"/>
              </a:ext>
            </a:extLst>
          </p:cNvPr>
          <p:cNvGrpSpPr/>
          <p:nvPr/>
        </p:nvGrpSpPr>
        <p:grpSpPr>
          <a:xfrm>
            <a:off x="-1066800" y="-332755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5303D49-47D5-3F52-3922-4F3F5BC22ABF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C5AED327-37BC-482C-3027-36A0CD7C15E9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DA2AE4CB-36EE-5705-3B70-F9D81A37137C}"/>
              </a:ext>
            </a:extLst>
          </p:cNvPr>
          <p:cNvSpPr/>
          <p:nvPr/>
        </p:nvSpPr>
        <p:spPr>
          <a:xfrm>
            <a:off x="4828262" y="5391150"/>
            <a:ext cx="8631475" cy="8350952"/>
          </a:xfrm>
          <a:custGeom>
            <a:avLst/>
            <a:gdLst/>
            <a:ahLst/>
            <a:cxnLst/>
            <a:rect l="l" t="t" r="r" b="b"/>
            <a:pathLst>
              <a:path w="8631475" h="8350952">
                <a:moveTo>
                  <a:pt x="0" y="0"/>
                </a:moveTo>
                <a:lnTo>
                  <a:pt x="8631476" y="0"/>
                </a:lnTo>
                <a:lnTo>
                  <a:pt x="8631476" y="8350952"/>
                </a:lnTo>
                <a:lnTo>
                  <a:pt x="0" y="83509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A2C6D58-7D6E-097C-5F10-DBF9B7BFA597}"/>
              </a:ext>
            </a:extLst>
          </p:cNvPr>
          <p:cNvSpPr txBox="1"/>
          <p:nvPr/>
        </p:nvSpPr>
        <p:spPr>
          <a:xfrm>
            <a:off x="615757" y="3441455"/>
            <a:ext cx="17056485" cy="2293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35"/>
              </a:lnSpc>
            </a:pPr>
            <a:r>
              <a:rPr lang="en-US" sz="17163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EDUCRED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D3252DDA-A4D0-1866-EC75-D3D6CA8CDDCC}"/>
              </a:ext>
            </a:extLst>
          </p:cNvPr>
          <p:cNvSpPr/>
          <p:nvPr/>
        </p:nvSpPr>
        <p:spPr>
          <a:xfrm>
            <a:off x="2358180" y="4165025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5305E656-F6EB-13B8-E488-D060AE16A46A}"/>
              </a:ext>
            </a:extLst>
          </p:cNvPr>
          <p:cNvSpPr/>
          <p:nvPr/>
        </p:nvSpPr>
        <p:spPr>
          <a:xfrm>
            <a:off x="16841709" y="824606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344BD729-FE85-0019-5571-BF35EC3C6124}"/>
              </a:ext>
            </a:extLst>
          </p:cNvPr>
          <p:cNvSpPr/>
          <p:nvPr/>
        </p:nvSpPr>
        <p:spPr>
          <a:xfrm>
            <a:off x="13574660" y="2043852"/>
            <a:ext cx="1557758" cy="1331175"/>
          </a:xfrm>
          <a:custGeom>
            <a:avLst/>
            <a:gdLst/>
            <a:ahLst/>
            <a:cxnLst/>
            <a:rect l="l" t="t" r="r" b="b"/>
            <a:pathLst>
              <a:path w="1557758" h="1331175">
                <a:moveTo>
                  <a:pt x="0" y="0"/>
                </a:moveTo>
                <a:lnTo>
                  <a:pt x="1557758" y="0"/>
                </a:lnTo>
                <a:lnTo>
                  <a:pt x="1557758" y="1331176"/>
                </a:lnTo>
                <a:lnTo>
                  <a:pt x="0" y="13311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E1CB36AB-19AD-CFD0-3C9E-5DFF36827F55}"/>
              </a:ext>
            </a:extLst>
          </p:cNvPr>
          <p:cNvGrpSpPr/>
          <p:nvPr/>
        </p:nvGrpSpPr>
        <p:grpSpPr>
          <a:xfrm rot="281615">
            <a:off x="842146" y="1284333"/>
            <a:ext cx="4537146" cy="1153101"/>
            <a:chOff x="57404" y="466417"/>
            <a:chExt cx="5091093" cy="1537469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4A881E12-8057-4EA9-3896-BB18112B4E1D}"/>
                </a:ext>
              </a:extLst>
            </p:cNvPr>
            <p:cNvSpPr/>
            <p:nvPr/>
          </p:nvSpPr>
          <p:spPr>
            <a:xfrm rot="20953263">
              <a:off x="57404" y="466417"/>
              <a:ext cx="5091093" cy="1094183"/>
            </a:xfrm>
            <a:custGeom>
              <a:avLst/>
              <a:gdLst/>
              <a:ahLst/>
              <a:cxnLst/>
              <a:rect l="l" t="t" r="r" b="b"/>
              <a:pathLst>
                <a:path w="5091093" h="1094183">
                  <a:moveTo>
                    <a:pt x="0" y="0"/>
                  </a:moveTo>
                  <a:lnTo>
                    <a:pt x="5091093" y="0"/>
                  </a:lnTo>
                  <a:lnTo>
                    <a:pt x="5091093" y="1094183"/>
                  </a:lnTo>
                  <a:lnTo>
                    <a:pt x="0" y="10941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14367" t="-175930" r="-8781" b="-423912"/>
              </a:stretch>
            </a:blipFill>
          </p:spPr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769C2A17-118B-0ADF-DCC0-0C623123D78C}"/>
                </a:ext>
              </a:extLst>
            </p:cNvPr>
            <p:cNvSpPr txBox="1"/>
            <p:nvPr/>
          </p:nvSpPr>
          <p:spPr>
            <a:xfrm rot="20996680">
              <a:off x="891986" y="634964"/>
              <a:ext cx="3402541" cy="1368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072"/>
                </a:lnSpc>
                <a:spcBef>
                  <a:spcPct val="0"/>
                </a:spcBef>
              </a:pPr>
              <a:r>
                <a:rPr lang="en-US" sz="2770" spc="407" dirty="0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WEB-Project</a:t>
              </a:r>
            </a:p>
          </p:txBody>
        </p:sp>
      </p:grpSp>
      <p:grpSp>
        <p:nvGrpSpPr>
          <p:cNvPr id="32" name="Group 35">
            <a:extLst>
              <a:ext uri="{FF2B5EF4-FFF2-40B4-BE49-F238E27FC236}">
                <a16:creationId xmlns:a16="http://schemas.microsoft.com/office/drawing/2014/main" id="{7EEC9796-CE8C-2844-E93D-EC9918653668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3" name="Group 36">
              <a:extLst>
                <a:ext uri="{FF2B5EF4-FFF2-40B4-BE49-F238E27FC236}">
                  <a16:creationId xmlns:a16="http://schemas.microsoft.com/office/drawing/2014/main" id="{69525772-AF6D-2A9C-FA5B-822C8BB03D0A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BE0AF66E-35BC-22BA-0B00-506468F16EF5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7" name="TextBox 38">
                <a:extLst>
                  <a:ext uri="{FF2B5EF4-FFF2-40B4-BE49-F238E27FC236}">
                    <a16:creationId xmlns:a16="http://schemas.microsoft.com/office/drawing/2014/main" id="{F8B833EE-7A04-FEB5-49B4-5B2FA248624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4" name="Freeform 39">
              <a:extLst>
                <a:ext uri="{FF2B5EF4-FFF2-40B4-BE49-F238E27FC236}">
                  <a16:creationId xmlns:a16="http://schemas.microsoft.com/office/drawing/2014/main" id="{6BECF255-8CD1-2759-B07A-D0A691DD8C27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5" name="Freeform 40">
              <a:extLst>
                <a:ext uri="{FF2B5EF4-FFF2-40B4-BE49-F238E27FC236}">
                  <a16:creationId xmlns:a16="http://schemas.microsoft.com/office/drawing/2014/main" id="{4BF6C98A-11CA-C67F-E403-2A5531949429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8" name="Group 41">
            <a:extLst>
              <a:ext uri="{FF2B5EF4-FFF2-40B4-BE49-F238E27FC236}">
                <a16:creationId xmlns:a16="http://schemas.microsoft.com/office/drawing/2014/main" id="{08258A7B-D946-6B45-9D95-74408DD8E265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39" name="Freeform 42">
              <a:extLst>
                <a:ext uri="{FF2B5EF4-FFF2-40B4-BE49-F238E27FC236}">
                  <a16:creationId xmlns:a16="http://schemas.microsoft.com/office/drawing/2014/main" id="{F9A7ED14-417B-05C1-430B-1CFB2700FC76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0" name="TextBox 43">
              <a:extLst>
                <a:ext uri="{FF2B5EF4-FFF2-40B4-BE49-F238E27FC236}">
                  <a16:creationId xmlns:a16="http://schemas.microsoft.com/office/drawing/2014/main" id="{C5C2A967-F7AE-57C5-4C0F-13123DE197D2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sp>
        <p:nvSpPr>
          <p:cNvPr id="44" name="Freeform 15">
            <a:extLst>
              <a:ext uri="{FF2B5EF4-FFF2-40B4-BE49-F238E27FC236}">
                <a16:creationId xmlns:a16="http://schemas.microsoft.com/office/drawing/2014/main" id="{964B9CD0-F303-752B-CEBE-E74FB66474F6}"/>
              </a:ext>
            </a:extLst>
          </p:cNvPr>
          <p:cNvSpPr/>
          <p:nvPr/>
        </p:nvSpPr>
        <p:spPr>
          <a:xfrm>
            <a:off x="15617276" y="6019947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5" name="Freeform 15">
            <a:extLst>
              <a:ext uri="{FF2B5EF4-FFF2-40B4-BE49-F238E27FC236}">
                <a16:creationId xmlns:a16="http://schemas.microsoft.com/office/drawing/2014/main" id="{10E6CE44-4FDF-2C56-53BC-9E223ECB752D}"/>
              </a:ext>
            </a:extLst>
          </p:cNvPr>
          <p:cNvSpPr/>
          <p:nvPr/>
        </p:nvSpPr>
        <p:spPr>
          <a:xfrm>
            <a:off x="995020" y="7364118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915905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19200" y="-203878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6" name="Freeform 26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36"/>
          <p:cNvSpPr txBox="1"/>
          <p:nvPr/>
        </p:nvSpPr>
        <p:spPr>
          <a:xfrm>
            <a:off x="8742479" y="3009900"/>
            <a:ext cx="6547114" cy="1099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75"/>
              </a:lnSpc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введение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7924800" y="4991100"/>
            <a:ext cx="9850322" cy="15836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057"/>
              </a:lnSpc>
              <a:spcBef>
                <a:spcPts val="1500"/>
              </a:spcBef>
              <a:spcAft>
                <a:spcPts val="1500"/>
              </a:spcAft>
            </a:pPr>
            <a:r>
              <a:rPr lang="ru-RU" sz="4400" dirty="0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Цель проекта – безопасная платформа с системой верификации</a:t>
            </a:r>
            <a:r>
              <a:rPr lang="en-US" sz="4400" dirty="0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 </a:t>
            </a:r>
            <a:r>
              <a:rPr lang="ru-RU" sz="4400" dirty="0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и </a:t>
            </a:r>
            <a:r>
              <a:rPr lang="ru-RU" sz="4400" dirty="0" err="1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токенизации</a:t>
            </a:r>
            <a:r>
              <a:rPr lang="ru-RU" sz="4400" dirty="0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 достижений</a:t>
            </a:r>
            <a:endParaRPr lang="en-US" sz="4000" dirty="0">
              <a:solidFill>
                <a:srgbClr val="211F1C"/>
              </a:solidFill>
              <a:latin typeface="Palatino Linotype" panose="02040502050505030304" pitchFamily="18" charset="0"/>
              <a:ea typeface="Roboto Mono"/>
              <a:cs typeface="Roboto Mono"/>
              <a:sym typeface="Roboto Mono"/>
            </a:endParaRPr>
          </a:p>
        </p:txBody>
      </p:sp>
      <p:pic>
        <p:nvPicPr>
          <p:cNvPr id="40" name="Picture 39" descr="A black and white logo&#10;&#10;AI-generated content may be incorrect.">
            <a:extLst>
              <a:ext uri="{FF2B5EF4-FFF2-40B4-BE49-F238E27FC236}">
                <a16:creationId xmlns:a16="http://schemas.microsoft.com/office/drawing/2014/main" id="{9D2FDCF2-7216-CF35-93B9-D4679CFE258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589" r="-106"/>
          <a:stretch>
            <a:fillRect/>
          </a:stretch>
        </p:blipFill>
        <p:spPr>
          <a:xfrm>
            <a:off x="1371600" y="2137916"/>
            <a:ext cx="6177503" cy="601116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50" name="Group 41">
            <a:extLst>
              <a:ext uri="{FF2B5EF4-FFF2-40B4-BE49-F238E27FC236}">
                <a16:creationId xmlns:a16="http://schemas.microsoft.com/office/drawing/2014/main" id="{E39B0790-03AC-428F-2871-CEF18D040B6A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73E8B418-6CD7-8EB8-D03F-083D1443C4B1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2" name="TextBox 43">
              <a:extLst>
                <a:ext uri="{FF2B5EF4-FFF2-40B4-BE49-F238E27FC236}">
                  <a16:creationId xmlns:a16="http://schemas.microsoft.com/office/drawing/2014/main" id="{EAE3FD04-43AA-01FD-C5E3-3F48DB46949D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3" name="Group 35">
            <a:extLst>
              <a:ext uri="{FF2B5EF4-FFF2-40B4-BE49-F238E27FC236}">
                <a16:creationId xmlns:a16="http://schemas.microsoft.com/office/drawing/2014/main" id="{613AF1F7-21DC-2CDA-F460-013B465AA79C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54" name="Group 36">
              <a:extLst>
                <a:ext uri="{FF2B5EF4-FFF2-40B4-BE49-F238E27FC236}">
                  <a16:creationId xmlns:a16="http://schemas.microsoft.com/office/drawing/2014/main" id="{5B75F2E4-1B4A-DD1B-7873-B179293A766C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57" name="Freeform 37">
                <a:extLst>
                  <a:ext uri="{FF2B5EF4-FFF2-40B4-BE49-F238E27FC236}">
                    <a16:creationId xmlns:a16="http://schemas.microsoft.com/office/drawing/2014/main" id="{880C6A92-EE9B-20B9-A5A7-52393533EE51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8" name="TextBox 38">
                <a:extLst>
                  <a:ext uri="{FF2B5EF4-FFF2-40B4-BE49-F238E27FC236}">
                    <a16:creationId xmlns:a16="http://schemas.microsoft.com/office/drawing/2014/main" id="{392A601C-9780-3EF0-CD45-9A2F636EA0B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79E5B43B-CDDE-1EE3-0E07-347AFCC84B3E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7FC6A997-53E2-0F0D-23FF-F9E99DD40959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809625" y="3299836"/>
            <a:ext cx="4993936" cy="4791729"/>
            <a:chOff x="0" y="0"/>
            <a:chExt cx="1315275" cy="126201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541064" y="3903358"/>
            <a:ext cx="1531059" cy="1414141"/>
          </a:xfrm>
          <a:custGeom>
            <a:avLst/>
            <a:gdLst/>
            <a:ahLst/>
            <a:cxnLst/>
            <a:rect l="l" t="t" r="r" b="b"/>
            <a:pathLst>
              <a:path w="1531059" h="1414141">
                <a:moveTo>
                  <a:pt x="0" y="0"/>
                </a:moveTo>
                <a:lnTo>
                  <a:pt x="1531059" y="0"/>
                </a:lnTo>
                <a:lnTo>
                  <a:pt x="1531059" y="1414142"/>
                </a:lnTo>
                <a:lnTo>
                  <a:pt x="0" y="14141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916736" y="5784200"/>
            <a:ext cx="2779714" cy="33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</a:pPr>
            <a:r>
              <a:rPr lang="ru-RU" sz="2800" spc="25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ДОСТИЖЕНИЕ</a:t>
            </a:r>
            <a:endParaRPr lang="en-US" sz="2800" spc="250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78124" y="6321571"/>
            <a:ext cx="4256939" cy="1012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2557"/>
              </a:lnSpc>
              <a:spcBef>
                <a:spcPct val="0"/>
              </a:spcBef>
            </a:pPr>
            <a:r>
              <a:rPr lang="ru-RU" sz="2800" dirty="0">
                <a:latin typeface="Palatino Linotype" panose="0204050205050503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rPr>
              <a:t>результат участия в конкурсе, олимпиаде, чемпионате</a:t>
            </a:r>
            <a:endParaRPr lang="en-US" sz="2400" u="none" strike="noStrike" dirty="0">
              <a:solidFill>
                <a:srgbClr val="211F1C"/>
              </a:solidFill>
              <a:latin typeface="Palatino Linotype" panose="02040502050505030304" pitchFamily="18" charset="0"/>
              <a:ea typeface="Hiragino Mincho Pro W3" panose="02020300000000000000" pitchFamily="18" charset="-128"/>
              <a:cs typeface="Times New Roman" panose="02020603050405020304" pitchFamily="18" charset="0"/>
              <a:sym typeface="Roboto Mono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6647032" y="3299836"/>
            <a:ext cx="4993936" cy="4791729"/>
            <a:chOff x="0" y="0"/>
            <a:chExt cx="1315275" cy="126201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8208336" y="3960568"/>
            <a:ext cx="1871328" cy="1299722"/>
          </a:xfrm>
          <a:custGeom>
            <a:avLst/>
            <a:gdLst/>
            <a:ahLst/>
            <a:cxnLst/>
            <a:rect l="l" t="t" r="r" b="b"/>
            <a:pathLst>
              <a:path w="1871328" h="1299722">
                <a:moveTo>
                  <a:pt x="0" y="0"/>
                </a:moveTo>
                <a:lnTo>
                  <a:pt x="1871328" y="0"/>
                </a:lnTo>
                <a:lnTo>
                  <a:pt x="1871328" y="1299722"/>
                </a:lnTo>
                <a:lnTo>
                  <a:pt x="0" y="12997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2484439" y="3299836"/>
            <a:ext cx="4993936" cy="4791729"/>
            <a:chOff x="0" y="0"/>
            <a:chExt cx="1315275" cy="126201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4206468" y="3710412"/>
            <a:ext cx="1549878" cy="1549878"/>
          </a:xfrm>
          <a:custGeom>
            <a:avLst/>
            <a:gdLst/>
            <a:ahLst/>
            <a:cxnLst/>
            <a:rect l="l" t="t" r="r" b="b"/>
            <a:pathLst>
              <a:path w="1549878" h="1549878">
                <a:moveTo>
                  <a:pt x="0" y="0"/>
                </a:moveTo>
                <a:lnTo>
                  <a:pt x="1549878" y="0"/>
                </a:lnTo>
                <a:lnTo>
                  <a:pt x="1549878" y="1549878"/>
                </a:lnTo>
                <a:lnTo>
                  <a:pt x="0" y="154987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7754143" y="5757509"/>
            <a:ext cx="2779714" cy="33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</a:pPr>
            <a:r>
              <a:rPr lang="ru-RU" sz="2800" spc="25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КУРС</a:t>
            </a:r>
            <a:endParaRPr lang="en-US" sz="2800" spc="250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7279665" y="6321571"/>
            <a:ext cx="3728669" cy="10125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2557"/>
              </a:lnSpc>
              <a:spcBef>
                <a:spcPct val="0"/>
              </a:spcBef>
            </a:pPr>
            <a:r>
              <a: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результат прохождения курса, интенсива </a:t>
            </a:r>
            <a:endParaRPr lang="en-US" sz="2400" u="none" strike="noStrike" dirty="0">
              <a:solidFill>
                <a:srgbClr val="211F1C"/>
              </a:solidFill>
              <a:latin typeface="Palatino Linotype" panose="02040502050505030304" pitchFamily="18" charset="0"/>
              <a:ea typeface="Roboto Mono"/>
              <a:cs typeface="Times New Roman" panose="02020603050405020304" pitchFamily="18" charset="0"/>
              <a:sym typeface="Roboto Mono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3591550" y="5700718"/>
            <a:ext cx="2779714" cy="33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</a:pPr>
            <a:r>
              <a:rPr lang="ru-RU" sz="2800" spc="25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СЕРТИФИКАТ</a:t>
            </a:r>
            <a:endParaRPr lang="en-US" sz="2800" spc="250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852937" y="6314400"/>
            <a:ext cx="4256939" cy="1012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2557"/>
              </a:lnSpc>
              <a:spcBef>
                <a:spcPct val="0"/>
              </a:spcBef>
            </a:pPr>
            <a:r>
              <a:rPr lang="ru-RU" sz="2800" dirty="0" err="1">
                <a:latin typeface="Palatino Linotype" panose="02040502050505030304" pitchFamily="18" charset="0"/>
                <a:cs typeface="Times New Roman" panose="02020603050405020304" pitchFamily="18" charset="0"/>
              </a:rPr>
              <a:t>токенизированный</a:t>
            </a:r>
            <a:r>
              <a: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документ</a:t>
            </a:r>
            <a:r>
              <a:rPr lang="en-US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- </a:t>
            </a:r>
            <a:r>
              <a: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подтверждение</a:t>
            </a:r>
            <a:r>
              <a:rPr lang="en-US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endParaRPr lang="en-US" sz="2800" u="none" strike="noStrike" dirty="0">
              <a:solidFill>
                <a:srgbClr val="211F1C"/>
              </a:solidFill>
              <a:latin typeface="Palatino Linotype" panose="02040502050505030304" pitchFamily="18" charset="0"/>
              <a:ea typeface="Roboto Mono"/>
              <a:cs typeface="Times New Roman" panose="02020603050405020304" pitchFamily="18" charset="0"/>
              <a:sym typeface="Roboto Mono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2144164" y="1347019"/>
            <a:ext cx="13999670" cy="112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75"/>
              </a:lnSpc>
              <a:spcBef>
                <a:spcPct val="0"/>
              </a:spcBef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термины</a:t>
            </a:r>
            <a:endParaRPr lang="en-US" sz="8392" u="none" strike="noStrike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" name="Freeform 26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48" name="Group 41">
            <a:extLst>
              <a:ext uri="{FF2B5EF4-FFF2-40B4-BE49-F238E27FC236}">
                <a16:creationId xmlns:a16="http://schemas.microsoft.com/office/drawing/2014/main" id="{63F2B9B2-0085-07E5-4674-00F63583091F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F8531278-0E81-475C-809A-0E155F7F5432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0" name="TextBox 43">
              <a:extLst>
                <a:ext uri="{FF2B5EF4-FFF2-40B4-BE49-F238E27FC236}">
                  <a16:creationId xmlns:a16="http://schemas.microsoft.com/office/drawing/2014/main" id="{34286816-5968-4B53-68D3-C237D8FD5B2A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7" name="Group 35">
            <a:extLst>
              <a:ext uri="{FF2B5EF4-FFF2-40B4-BE49-F238E27FC236}">
                <a16:creationId xmlns:a16="http://schemas.microsoft.com/office/drawing/2014/main" id="{0419365B-C801-2E98-08B1-0CD3D0479A8E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58" name="Group 36">
              <a:extLst>
                <a:ext uri="{FF2B5EF4-FFF2-40B4-BE49-F238E27FC236}">
                  <a16:creationId xmlns:a16="http://schemas.microsoft.com/office/drawing/2014/main" id="{506862F3-8E08-28A6-09D6-A58A9BC87E0A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61" name="Freeform 37">
                <a:extLst>
                  <a:ext uri="{FF2B5EF4-FFF2-40B4-BE49-F238E27FC236}">
                    <a16:creationId xmlns:a16="http://schemas.microsoft.com/office/drawing/2014/main" id="{E70B07C5-8182-E878-3FE1-C6D590E09711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62" name="TextBox 38">
                <a:extLst>
                  <a:ext uri="{FF2B5EF4-FFF2-40B4-BE49-F238E27FC236}">
                    <a16:creationId xmlns:a16="http://schemas.microsoft.com/office/drawing/2014/main" id="{2693C1BC-78D4-AFF4-36B8-6D6AB802675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CD2A5C5B-EB21-5706-A186-97CAD5A59876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26C5B704-1034-D890-CE42-F25E2A74C47B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1600" y="84623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2023614" y="4253781"/>
            <a:ext cx="6695573" cy="993795"/>
            <a:chOff x="0" y="-1943"/>
            <a:chExt cx="2135831" cy="3170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26876" cy="278912"/>
            </a:xfrm>
            <a:custGeom>
              <a:avLst/>
              <a:gdLst/>
              <a:ahLst/>
              <a:cxnLst/>
              <a:rect l="l" t="t" r="r" b="b"/>
              <a:pathLst>
                <a:path w="2126876" h="278912">
                  <a:moveTo>
                    <a:pt x="41801" y="0"/>
                  </a:moveTo>
                  <a:lnTo>
                    <a:pt x="2085075" y="0"/>
                  </a:lnTo>
                  <a:cubicBezTo>
                    <a:pt x="2096161" y="0"/>
                    <a:pt x="2106793" y="4404"/>
                    <a:pt x="2114633" y="12243"/>
                  </a:cubicBezTo>
                  <a:cubicBezTo>
                    <a:pt x="2122472" y="20083"/>
                    <a:pt x="2126876" y="30715"/>
                    <a:pt x="2126876" y="41801"/>
                  </a:cubicBezTo>
                  <a:lnTo>
                    <a:pt x="2126876" y="237111"/>
                  </a:lnTo>
                  <a:cubicBezTo>
                    <a:pt x="2126876" y="248197"/>
                    <a:pt x="2122472" y="258830"/>
                    <a:pt x="2114633" y="266669"/>
                  </a:cubicBezTo>
                  <a:cubicBezTo>
                    <a:pt x="2106793" y="274508"/>
                    <a:pt x="2096161" y="278912"/>
                    <a:pt x="2085075" y="278912"/>
                  </a:cubicBezTo>
                  <a:lnTo>
                    <a:pt x="41801" y="278912"/>
                  </a:lnTo>
                  <a:cubicBezTo>
                    <a:pt x="30715" y="278912"/>
                    <a:pt x="20083" y="274508"/>
                    <a:pt x="12243" y="266669"/>
                  </a:cubicBezTo>
                  <a:cubicBezTo>
                    <a:pt x="4404" y="258830"/>
                    <a:pt x="0" y="248197"/>
                    <a:pt x="0" y="237111"/>
                  </a:cubicBezTo>
                  <a:lnTo>
                    <a:pt x="0" y="41801"/>
                  </a:lnTo>
                  <a:cubicBezTo>
                    <a:pt x="0" y="30715"/>
                    <a:pt x="4404" y="20083"/>
                    <a:pt x="12243" y="12243"/>
                  </a:cubicBezTo>
                  <a:cubicBezTo>
                    <a:pt x="20083" y="4404"/>
                    <a:pt x="30715" y="0"/>
                    <a:pt x="41801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8955" y="-1943"/>
              <a:ext cx="2126876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2557"/>
                </a:lnSpc>
              </a:pPr>
              <a:r>
                <a:rPr lang="ru-RU" sz="2800" b="1" spc="255" dirty="0">
                  <a:solidFill>
                    <a:srgbClr val="000000"/>
                  </a:solidFill>
                  <a:latin typeface="Nunito Sans Expanded Medium"/>
                  <a:ea typeface="Nunito Sans Expanded Medium"/>
                  <a:cs typeface="Nunito Sans Expanded Medium"/>
                  <a:sym typeface="Nunito Sans Expanded Medium"/>
                </a:rPr>
                <a:t>СТУДЕНТ</a:t>
              </a:r>
              <a:endParaRPr lang="en-US" sz="2800" b="1" spc="255" dirty="0">
                <a:solidFill>
                  <a:srgbClr val="000000"/>
                </a:solidFill>
                <a:latin typeface="Nunito Sans Expanded Medium"/>
                <a:ea typeface="Nunito Sans Expanded Medium"/>
                <a:cs typeface="Nunito Sans Expanded Medium"/>
                <a:sym typeface="Nunito Sans Expanded Medium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41709" y="4259872"/>
            <a:ext cx="897095" cy="874356"/>
            <a:chOff x="0" y="0"/>
            <a:chExt cx="286166" cy="27891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86166" cy="278912"/>
            </a:xfrm>
            <a:custGeom>
              <a:avLst/>
              <a:gdLst/>
              <a:ahLst/>
              <a:cxnLst/>
              <a:rect l="l" t="t" r="r" b="b"/>
              <a:pathLst>
                <a:path w="286166" h="278912">
                  <a:moveTo>
                    <a:pt x="139456" y="0"/>
                  </a:moveTo>
                  <a:lnTo>
                    <a:pt x="146710" y="0"/>
                  </a:lnTo>
                  <a:cubicBezTo>
                    <a:pt x="183696" y="0"/>
                    <a:pt x="219167" y="14693"/>
                    <a:pt x="245320" y="40846"/>
                  </a:cubicBezTo>
                  <a:cubicBezTo>
                    <a:pt x="271473" y="66999"/>
                    <a:pt x="286166" y="102470"/>
                    <a:pt x="286166" y="139456"/>
                  </a:cubicBezTo>
                  <a:lnTo>
                    <a:pt x="286166" y="139456"/>
                  </a:lnTo>
                  <a:cubicBezTo>
                    <a:pt x="286166" y="176442"/>
                    <a:pt x="271473" y="211913"/>
                    <a:pt x="245320" y="238066"/>
                  </a:cubicBezTo>
                  <a:cubicBezTo>
                    <a:pt x="219167" y="264219"/>
                    <a:pt x="183696" y="278912"/>
                    <a:pt x="146710" y="278912"/>
                  </a:cubicBezTo>
                  <a:lnTo>
                    <a:pt x="139456" y="278912"/>
                  </a:lnTo>
                  <a:cubicBezTo>
                    <a:pt x="102470" y="278912"/>
                    <a:pt x="66999" y="264219"/>
                    <a:pt x="40846" y="238066"/>
                  </a:cubicBezTo>
                  <a:cubicBezTo>
                    <a:pt x="14693" y="211913"/>
                    <a:pt x="0" y="176442"/>
                    <a:pt x="0" y="139456"/>
                  </a:cubicBezTo>
                  <a:lnTo>
                    <a:pt x="0" y="139456"/>
                  </a:lnTo>
                  <a:cubicBezTo>
                    <a:pt x="0" y="102470"/>
                    <a:pt x="14693" y="66999"/>
                    <a:pt x="40846" y="40846"/>
                  </a:cubicBezTo>
                  <a:cubicBezTo>
                    <a:pt x="66999" y="14693"/>
                    <a:pt x="102470" y="0"/>
                    <a:pt x="139456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86166" cy="33606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3145"/>
                </a:lnSpc>
              </a:pPr>
              <a:r>
                <a:rPr lang="ru-RU" sz="2139" b="1" spc="314" dirty="0">
                  <a:solidFill>
                    <a:srgbClr val="000000"/>
                  </a:solidFill>
                  <a:latin typeface="Nunito Sans Expanded Bold"/>
                  <a:ea typeface="Nunito Sans Expanded Bold"/>
                  <a:cs typeface="Nunito Sans Expanded Bold"/>
                  <a:sym typeface="Nunito Sans Expanded Bold"/>
                </a:rPr>
                <a:t>1</a:t>
              </a:r>
              <a:endParaRPr lang="en-US" sz="2139" b="1" spc="314" dirty="0">
                <a:solidFill>
                  <a:srgbClr val="000000"/>
                </a:solidFill>
                <a:latin typeface="Nunito Sans Expanded Bold"/>
                <a:ea typeface="Nunito Sans Expanded Bold"/>
                <a:cs typeface="Nunito Sans Expanded Bold"/>
                <a:sym typeface="Nunito Sans Expanded 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035646" y="5435405"/>
            <a:ext cx="6683541" cy="993795"/>
            <a:chOff x="0" y="-8142"/>
            <a:chExt cx="2131993" cy="31701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26876" cy="278912"/>
            </a:xfrm>
            <a:custGeom>
              <a:avLst/>
              <a:gdLst/>
              <a:ahLst/>
              <a:cxnLst/>
              <a:rect l="l" t="t" r="r" b="b"/>
              <a:pathLst>
                <a:path w="2126876" h="278912">
                  <a:moveTo>
                    <a:pt x="41801" y="0"/>
                  </a:moveTo>
                  <a:lnTo>
                    <a:pt x="2085075" y="0"/>
                  </a:lnTo>
                  <a:cubicBezTo>
                    <a:pt x="2096161" y="0"/>
                    <a:pt x="2106793" y="4404"/>
                    <a:pt x="2114633" y="12243"/>
                  </a:cubicBezTo>
                  <a:cubicBezTo>
                    <a:pt x="2122472" y="20083"/>
                    <a:pt x="2126876" y="30715"/>
                    <a:pt x="2126876" y="41801"/>
                  </a:cubicBezTo>
                  <a:lnTo>
                    <a:pt x="2126876" y="237111"/>
                  </a:lnTo>
                  <a:cubicBezTo>
                    <a:pt x="2126876" y="248197"/>
                    <a:pt x="2122472" y="258830"/>
                    <a:pt x="2114633" y="266669"/>
                  </a:cubicBezTo>
                  <a:cubicBezTo>
                    <a:pt x="2106793" y="274508"/>
                    <a:pt x="2096161" y="278912"/>
                    <a:pt x="2085075" y="278912"/>
                  </a:cubicBezTo>
                  <a:lnTo>
                    <a:pt x="41801" y="278912"/>
                  </a:lnTo>
                  <a:cubicBezTo>
                    <a:pt x="30715" y="278912"/>
                    <a:pt x="20083" y="274508"/>
                    <a:pt x="12243" y="266669"/>
                  </a:cubicBezTo>
                  <a:cubicBezTo>
                    <a:pt x="4404" y="258830"/>
                    <a:pt x="0" y="248197"/>
                    <a:pt x="0" y="237111"/>
                  </a:cubicBezTo>
                  <a:lnTo>
                    <a:pt x="0" y="41801"/>
                  </a:lnTo>
                  <a:cubicBezTo>
                    <a:pt x="0" y="30715"/>
                    <a:pt x="4404" y="20083"/>
                    <a:pt x="12243" y="12243"/>
                  </a:cubicBezTo>
                  <a:cubicBezTo>
                    <a:pt x="20083" y="4404"/>
                    <a:pt x="30715" y="0"/>
                    <a:pt x="41801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5117" y="-8142"/>
              <a:ext cx="2126876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2557"/>
                </a:lnSpc>
              </a:pPr>
              <a:r>
                <a:rPr lang="ru-RU" sz="2800" b="1" spc="255" dirty="0">
                  <a:solidFill>
                    <a:srgbClr val="000000"/>
                  </a:solidFill>
                  <a:latin typeface="Nunito Sans Expanded Medium"/>
                  <a:ea typeface="Nunito Sans Expanded Medium"/>
                  <a:cs typeface="Nunito Sans Expanded Medium"/>
                  <a:sym typeface="Nunito Sans Expanded Medium"/>
                </a:rPr>
                <a:t>ОУ</a:t>
              </a:r>
              <a:endParaRPr lang="en-US" sz="2800" b="1" spc="255" dirty="0">
                <a:solidFill>
                  <a:srgbClr val="000000"/>
                </a:solidFill>
                <a:latin typeface="Nunito Sans Expanded Medium"/>
                <a:ea typeface="Nunito Sans Expanded Medium"/>
                <a:cs typeface="Nunito Sans Expanded Medium"/>
                <a:sym typeface="Nunito Sans Expanded Medium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41709" y="5460929"/>
            <a:ext cx="897095" cy="874356"/>
            <a:chOff x="0" y="0"/>
            <a:chExt cx="286166" cy="27891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86166" cy="278912"/>
            </a:xfrm>
            <a:custGeom>
              <a:avLst/>
              <a:gdLst/>
              <a:ahLst/>
              <a:cxnLst/>
              <a:rect l="l" t="t" r="r" b="b"/>
              <a:pathLst>
                <a:path w="286166" h="278912">
                  <a:moveTo>
                    <a:pt x="139456" y="0"/>
                  </a:moveTo>
                  <a:lnTo>
                    <a:pt x="146710" y="0"/>
                  </a:lnTo>
                  <a:cubicBezTo>
                    <a:pt x="183696" y="0"/>
                    <a:pt x="219167" y="14693"/>
                    <a:pt x="245320" y="40846"/>
                  </a:cubicBezTo>
                  <a:cubicBezTo>
                    <a:pt x="271473" y="66999"/>
                    <a:pt x="286166" y="102470"/>
                    <a:pt x="286166" y="139456"/>
                  </a:cubicBezTo>
                  <a:lnTo>
                    <a:pt x="286166" y="139456"/>
                  </a:lnTo>
                  <a:cubicBezTo>
                    <a:pt x="286166" y="176442"/>
                    <a:pt x="271473" y="211913"/>
                    <a:pt x="245320" y="238066"/>
                  </a:cubicBezTo>
                  <a:cubicBezTo>
                    <a:pt x="219167" y="264219"/>
                    <a:pt x="183696" y="278912"/>
                    <a:pt x="146710" y="278912"/>
                  </a:cubicBezTo>
                  <a:lnTo>
                    <a:pt x="139456" y="278912"/>
                  </a:lnTo>
                  <a:cubicBezTo>
                    <a:pt x="102470" y="278912"/>
                    <a:pt x="66999" y="264219"/>
                    <a:pt x="40846" y="238066"/>
                  </a:cubicBezTo>
                  <a:cubicBezTo>
                    <a:pt x="14693" y="211913"/>
                    <a:pt x="0" y="176442"/>
                    <a:pt x="0" y="139456"/>
                  </a:cubicBezTo>
                  <a:lnTo>
                    <a:pt x="0" y="139456"/>
                  </a:lnTo>
                  <a:cubicBezTo>
                    <a:pt x="0" y="102470"/>
                    <a:pt x="14693" y="66999"/>
                    <a:pt x="40846" y="40846"/>
                  </a:cubicBezTo>
                  <a:cubicBezTo>
                    <a:pt x="66999" y="14693"/>
                    <a:pt x="102470" y="0"/>
                    <a:pt x="139456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286166" cy="33606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3145"/>
                </a:lnSpc>
              </a:pPr>
              <a:r>
                <a:rPr lang="ru-RU" sz="2139" b="1" spc="314" dirty="0">
                  <a:solidFill>
                    <a:srgbClr val="000000"/>
                  </a:solidFill>
                  <a:latin typeface="Nunito Sans Expanded Bold"/>
                  <a:ea typeface="Nunito Sans Expanded Bold"/>
                  <a:cs typeface="Nunito Sans Expanded Bold"/>
                  <a:sym typeface="Nunito Sans Expanded Bold"/>
                </a:rPr>
                <a:t>2</a:t>
              </a:r>
              <a:endParaRPr lang="en-US" sz="2139" b="1" spc="314" dirty="0">
                <a:solidFill>
                  <a:srgbClr val="000000"/>
                </a:solidFill>
                <a:latin typeface="Nunito Sans Expanded Bold"/>
                <a:ea typeface="Nunito Sans Expanded Bold"/>
                <a:cs typeface="Nunito Sans Expanded Bold"/>
                <a:sym typeface="Nunito Sans Expanded Bold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051687" y="6642553"/>
            <a:ext cx="6667500" cy="993795"/>
            <a:chOff x="0" y="-9489"/>
            <a:chExt cx="2126876" cy="3170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126876" cy="278912"/>
            </a:xfrm>
            <a:custGeom>
              <a:avLst/>
              <a:gdLst/>
              <a:ahLst/>
              <a:cxnLst/>
              <a:rect l="l" t="t" r="r" b="b"/>
              <a:pathLst>
                <a:path w="2126876" h="278912">
                  <a:moveTo>
                    <a:pt x="41801" y="0"/>
                  </a:moveTo>
                  <a:lnTo>
                    <a:pt x="2085075" y="0"/>
                  </a:lnTo>
                  <a:cubicBezTo>
                    <a:pt x="2096161" y="0"/>
                    <a:pt x="2106793" y="4404"/>
                    <a:pt x="2114633" y="12243"/>
                  </a:cubicBezTo>
                  <a:cubicBezTo>
                    <a:pt x="2122472" y="20083"/>
                    <a:pt x="2126876" y="30715"/>
                    <a:pt x="2126876" y="41801"/>
                  </a:cubicBezTo>
                  <a:lnTo>
                    <a:pt x="2126876" y="237111"/>
                  </a:lnTo>
                  <a:cubicBezTo>
                    <a:pt x="2126876" y="248197"/>
                    <a:pt x="2122472" y="258830"/>
                    <a:pt x="2114633" y="266669"/>
                  </a:cubicBezTo>
                  <a:cubicBezTo>
                    <a:pt x="2106793" y="274508"/>
                    <a:pt x="2096161" y="278912"/>
                    <a:pt x="2085075" y="278912"/>
                  </a:cubicBezTo>
                  <a:lnTo>
                    <a:pt x="41801" y="278912"/>
                  </a:lnTo>
                  <a:cubicBezTo>
                    <a:pt x="30715" y="278912"/>
                    <a:pt x="20083" y="274508"/>
                    <a:pt x="12243" y="266669"/>
                  </a:cubicBezTo>
                  <a:cubicBezTo>
                    <a:pt x="4404" y="258830"/>
                    <a:pt x="0" y="248197"/>
                    <a:pt x="0" y="237111"/>
                  </a:cubicBezTo>
                  <a:lnTo>
                    <a:pt x="0" y="41801"/>
                  </a:lnTo>
                  <a:cubicBezTo>
                    <a:pt x="0" y="30715"/>
                    <a:pt x="4404" y="20083"/>
                    <a:pt x="12243" y="12243"/>
                  </a:cubicBezTo>
                  <a:cubicBezTo>
                    <a:pt x="20083" y="4404"/>
                    <a:pt x="30715" y="0"/>
                    <a:pt x="41801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9489"/>
              <a:ext cx="2126876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2557"/>
                </a:lnSpc>
              </a:pPr>
              <a:r>
                <a:rPr lang="ru-RU" sz="2400" b="1" spc="255" dirty="0">
                  <a:solidFill>
                    <a:srgbClr val="000000"/>
                  </a:solidFill>
                  <a:latin typeface="Nunito Sans Expanded Medium"/>
                  <a:ea typeface="Nunito Sans Expanded Medium"/>
                  <a:cs typeface="Nunito Sans Expanded Medium"/>
                  <a:sym typeface="Nunito Sans Expanded Medium"/>
                </a:rPr>
                <a:t>РАБОТОДАТЕЛЬ</a:t>
              </a:r>
              <a:endParaRPr lang="en-US" sz="2400" b="1" spc="255" dirty="0">
                <a:solidFill>
                  <a:srgbClr val="000000"/>
                </a:solidFill>
                <a:latin typeface="Nunito Sans Expanded Medium"/>
                <a:ea typeface="Nunito Sans Expanded Medium"/>
                <a:cs typeface="Nunito Sans Expanded Medium"/>
                <a:sym typeface="Nunito Sans Expanded Medium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41709" y="6661986"/>
            <a:ext cx="897095" cy="874356"/>
            <a:chOff x="0" y="0"/>
            <a:chExt cx="286166" cy="27891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86166" cy="278912"/>
            </a:xfrm>
            <a:custGeom>
              <a:avLst/>
              <a:gdLst/>
              <a:ahLst/>
              <a:cxnLst/>
              <a:rect l="l" t="t" r="r" b="b"/>
              <a:pathLst>
                <a:path w="286166" h="278912">
                  <a:moveTo>
                    <a:pt x="139456" y="0"/>
                  </a:moveTo>
                  <a:lnTo>
                    <a:pt x="146710" y="0"/>
                  </a:lnTo>
                  <a:cubicBezTo>
                    <a:pt x="183696" y="0"/>
                    <a:pt x="219167" y="14693"/>
                    <a:pt x="245320" y="40846"/>
                  </a:cubicBezTo>
                  <a:cubicBezTo>
                    <a:pt x="271473" y="66999"/>
                    <a:pt x="286166" y="102470"/>
                    <a:pt x="286166" y="139456"/>
                  </a:cubicBezTo>
                  <a:lnTo>
                    <a:pt x="286166" y="139456"/>
                  </a:lnTo>
                  <a:cubicBezTo>
                    <a:pt x="286166" y="176442"/>
                    <a:pt x="271473" y="211913"/>
                    <a:pt x="245320" y="238066"/>
                  </a:cubicBezTo>
                  <a:cubicBezTo>
                    <a:pt x="219167" y="264219"/>
                    <a:pt x="183696" y="278912"/>
                    <a:pt x="146710" y="278912"/>
                  </a:cubicBezTo>
                  <a:lnTo>
                    <a:pt x="139456" y="278912"/>
                  </a:lnTo>
                  <a:cubicBezTo>
                    <a:pt x="102470" y="278912"/>
                    <a:pt x="66999" y="264219"/>
                    <a:pt x="40846" y="238066"/>
                  </a:cubicBezTo>
                  <a:cubicBezTo>
                    <a:pt x="14693" y="211913"/>
                    <a:pt x="0" y="176442"/>
                    <a:pt x="0" y="139456"/>
                  </a:cubicBezTo>
                  <a:lnTo>
                    <a:pt x="0" y="139456"/>
                  </a:lnTo>
                  <a:cubicBezTo>
                    <a:pt x="0" y="102470"/>
                    <a:pt x="14693" y="66999"/>
                    <a:pt x="40846" y="40846"/>
                  </a:cubicBezTo>
                  <a:cubicBezTo>
                    <a:pt x="66999" y="14693"/>
                    <a:pt x="102470" y="0"/>
                    <a:pt x="139456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57150"/>
              <a:ext cx="286166" cy="33606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3145"/>
                </a:lnSpc>
              </a:pPr>
              <a:r>
                <a:rPr lang="ru-RU" sz="2139" b="1" spc="314" dirty="0">
                  <a:solidFill>
                    <a:srgbClr val="000000"/>
                  </a:solidFill>
                  <a:latin typeface="Nunito Sans Expanded Bold"/>
                  <a:ea typeface="Nunito Sans Expanded Bold"/>
                  <a:cs typeface="Nunito Sans Expanded Bold"/>
                  <a:sym typeface="Nunito Sans Expanded Bold"/>
                </a:rPr>
                <a:t>3</a:t>
              </a:r>
              <a:endParaRPr lang="en-US" sz="2139" b="1" spc="314" dirty="0">
                <a:solidFill>
                  <a:srgbClr val="000000"/>
                </a:solidFill>
                <a:latin typeface="Nunito Sans Expanded Bold"/>
                <a:ea typeface="Nunito Sans Expanded Bold"/>
                <a:cs typeface="Nunito Sans Expanded Bold"/>
                <a:sym typeface="Nunito Sans Expanded Bold"/>
              </a:endParaRP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809625" y="7136410"/>
            <a:ext cx="897095" cy="1053514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3145"/>
              </a:lnSpc>
            </a:pPr>
            <a:endParaRPr lang="en-US" sz="2139" b="1" spc="314" dirty="0">
              <a:solidFill>
                <a:srgbClr val="000000"/>
              </a:solidFill>
              <a:latin typeface="Nunito Sans Expanded Bold"/>
              <a:ea typeface="Nunito Sans Expanded Bold"/>
              <a:cs typeface="Nunito Sans Expanded Bold"/>
              <a:sym typeface="Nunito Sans Expanded Bold"/>
            </a:endParaRPr>
          </a:p>
        </p:txBody>
      </p:sp>
      <p:sp>
        <p:nvSpPr>
          <p:cNvPr id="54" name="Freeform 54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5" name="TextBox 55"/>
          <p:cNvSpPr txBox="1"/>
          <p:nvPr/>
        </p:nvSpPr>
        <p:spPr>
          <a:xfrm>
            <a:off x="4020428" y="1866900"/>
            <a:ext cx="11890034" cy="112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75"/>
              </a:lnSpc>
              <a:spcBef>
                <a:spcPct val="0"/>
              </a:spcBef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типы пользователей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EC9105F-1694-B74E-9C10-1F6538F5A1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3636" y="4207539"/>
            <a:ext cx="7499069" cy="345562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73" name="Group 41">
            <a:extLst>
              <a:ext uri="{FF2B5EF4-FFF2-40B4-BE49-F238E27FC236}">
                <a16:creationId xmlns:a16="http://schemas.microsoft.com/office/drawing/2014/main" id="{D2456D32-5FE5-366A-6719-D01D25C5FDF0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74" name="Freeform 42">
              <a:extLst>
                <a:ext uri="{FF2B5EF4-FFF2-40B4-BE49-F238E27FC236}">
                  <a16:creationId xmlns:a16="http://schemas.microsoft.com/office/drawing/2014/main" id="{B653E975-3483-94BE-0A42-266283AA8B88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5" name="TextBox 43">
              <a:extLst>
                <a:ext uri="{FF2B5EF4-FFF2-40B4-BE49-F238E27FC236}">
                  <a16:creationId xmlns:a16="http://schemas.microsoft.com/office/drawing/2014/main" id="{DFB0CF4C-EB19-5A2D-566D-F5A67A603678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76" name="Group 35">
            <a:extLst>
              <a:ext uri="{FF2B5EF4-FFF2-40B4-BE49-F238E27FC236}">
                <a16:creationId xmlns:a16="http://schemas.microsoft.com/office/drawing/2014/main" id="{9A2268F9-C6E3-95C1-8946-AD4290273560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77" name="Group 36">
              <a:extLst>
                <a:ext uri="{FF2B5EF4-FFF2-40B4-BE49-F238E27FC236}">
                  <a16:creationId xmlns:a16="http://schemas.microsoft.com/office/drawing/2014/main" id="{1928896B-DC48-15C8-52A4-3AA706B4AAD0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80" name="Freeform 37">
                <a:extLst>
                  <a:ext uri="{FF2B5EF4-FFF2-40B4-BE49-F238E27FC236}">
                    <a16:creationId xmlns:a16="http://schemas.microsoft.com/office/drawing/2014/main" id="{3161D45B-3DDC-BE0B-01CB-F04CEEF1469C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81" name="TextBox 38">
                <a:extLst>
                  <a:ext uri="{FF2B5EF4-FFF2-40B4-BE49-F238E27FC236}">
                    <a16:creationId xmlns:a16="http://schemas.microsoft.com/office/drawing/2014/main" id="{A40849EE-C26C-84FB-4DC0-ABB4FBC369E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78" name="Freeform 39">
              <a:extLst>
                <a:ext uri="{FF2B5EF4-FFF2-40B4-BE49-F238E27FC236}">
                  <a16:creationId xmlns:a16="http://schemas.microsoft.com/office/drawing/2014/main" id="{05E501D9-34F0-EF0E-22C4-E0D50DB6B26D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9" name="Freeform 40">
              <a:extLst>
                <a:ext uri="{FF2B5EF4-FFF2-40B4-BE49-F238E27FC236}">
                  <a16:creationId xmlns:a16="http://schemas.microsoft.com/office/drawing/2014/main" id="{7B9B4BD6-9C1C-2EAD-54C8-5B0A90D646C2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30842" y="0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809625" y="7094372"/>
            <a:ext cx="5465802" cy="1115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75"/>
              </a:lnSpc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студент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-2626987" y="5959426"/>
            <a:ext cx="23541974" cy="0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3688737" y="5173784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841972" y="3188368"/>
            <a:ext cx="3825900" cy="1994288"/>
            <a:chOff x="0" y="0"/>
            <a:chExt cx="872834" cy="70474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025496" y="3542997"/>
            <a:ext cx="3458852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72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ID</a:t>
            </a:r>
          </a:p>
        </p:txBody>
      </p:sp>
      <p:sp>
        <p:nvSpPr>
          <p:cNvPr id="13" name="AutoShape 13"/>
          <p:cNvSpPr/>
          <p:nvPr/>
        </p:nvSpPr>
        <p:spPr>
          <a:xfrm flipH="1">
            <a:off x="9296400" y="5173785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7299586" y="2093533"/>
            <a:ext cx="3825900" cy="3089124"/>
            <a:chOff x="0" y="0"/>
            <a:chExt cx="872834" cy="70474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648929" y="2756558"/>
            <a:ext cx="3127211" cy="1661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ru-RU" sz="3600" dirty="0">
                <a:solidFill>
                  <a:srgbClr val="000000"/>
                </a:solidFill>
                <a:effectLst/>
                <a:latin typeface="Palatino Linotype" panose="02040502050505030304" pitchFamily="18" charset="0"/>
                <a:ea typeface="Aptos" panose="020B0004020202020204" pitchFamily="34" charset="0"/>
              </a:rPr>
              <a:t>Загрузка и просмотр достижений </a:t>
            </a:r>
            <a:endParaRPr lang="en-US" sz="48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Anton"/>
              <a:sym typeface="Anton"/>
            </a:endParaRPr>
          </a:p>
        </p:txBody>
      </p:sp>
      <p:sp>
        <p:nvSpPr>
          <p:cNvPr id="25" name="AutoShape 25"/>
          <p:cNvSpPr/>
          <p:nvPr/>
        </p:nvSpPr>
        <p:spPr>
          <a:xfrm>
            <a:off x="15087600" y="5182657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6" name="Group 26"/>
          <p:cNvGrpSpPr/>
          <p:nvPr/>
        </p:nvGrpSpPr>
        <p:grpSpPr>
          <a:xfrm>
            <a:off x="13040071" y="2552699"/>
            <a:ext cx="3825900" cy="2629957"/>
            <a:chOff x="0" y="0"/>
            <a:chExt cx="872834" cy="70474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33" name="Freeform 33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6" name="Group 36"/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9" name="Freeform 39"/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Freeform 40"/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4" name="TextBox 18">
            <a:extLst>
              <a:ext uri="{FF2B5EF4-FFF2-40B4-BE49-F238E27FC236}">
                <a16:creationId xmlns:a16="http://schemas.microsoft.com/office/drawing/2014/main" id="{D8E9D9FD-BDCB-7E5A-1633-31C79B59F198}"/>
              </a:ext>
            </a:extLst>
          </p:cNvPr>
          <p:cNvSpPr txBox="1"/>
          <p:nvPr/>
        </p:nvSpPr>
        <p:spPr>
          <a:xfrm>
            <a:off x="13332830" y="3057923"/>
            <a:ext cx="3334026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2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Просмотр приглашений на собеседование</a:t>
            </a:r>
            <a:r>
              <a:rPr lang="en-US" sz="32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endParaRPr lang="en-US" sz="32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grpSp>
        <p:nvGrpSpPr>
          <p:cNvPr id="45" name="Group 41">
            <a:extLst>
              <a:ext uri="{FF2B5EF4-FFF2-40B4-BE49-F238E27FC236}">
                <a16:creationId xmlns:a16="http://schemas.microsoft.com/office/drawing/2014/main" id="{C220B4D3-9DC1-E826-CE1C-08ECDCCE7ADF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8A7CA6EE-0257-A814-20D3-11A743E6482B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7" name="TextBox 43">
              <a:extLst>
                <a:ext uri="{FF2B5EF4-FFF2-40B4-BE49-F238E27FC236}">
                  <a16:creationId xmlns:a16="http://schemas.microsoft.com/office/drawing/2014/main" id="{4958009D-B773-E50A-2115-C7C7C2562ACE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063BE3-B33A-B5DE-610E-AC9A76072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B3579E3-CBA4-70F7-16E1-C12A28066153}"/>
              </a:ext>
            </a:extLst>
          </p:cNvPr>
          <p:cNvGrpSpPr/>
          <p:nvPr/>
        </p:nvGrpSpPr>
        <p:grpSpPr>
          <a:xfrm>
            <a:off x="-1630842" y="0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FD204A6-CE2E-EE0A-85A1-EA63382BB14B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9E943D64-7723-683F-F513-115E38D85208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02F327FF-390F-193D-0C56-1AF7AF6EA6C0}"/>
              </a:ext>
            </a:extLst>
          </p:cNvPr>
          <p:cNvSpPr txBox="1"/>
          <p:nvPr/>
        </p:nvSpPr>
        <p:spPr>
          <a:xfrm>
            <a:off x="821976" y="7109186"/>
            <a:ext cx="15954374" cy="1091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475"/>
              </a:lnSpc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образовательное учреждение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25C9A512-B4F9-2767-4BB6-FE4AC5D25FBE}"/>
              </a:ext>
            </a:extLst>
          </p:cNvPr>
          <p:cNvSpPr/>
          <p:nvPr/>
        </p:nvSpPr>
        <p:spPr>
          <a:xfrm>
            <a:off x="-2626987" y="5959426"/>
            <a:ext cx="23541974" cy="0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A845CC8A-8693-1C29-7319-C0938CAAED58}"/>
              </a:ext>
            </a:extLst>
          </p:cNvPr>
          <p:cNvSpPr/>
          <p:nvPr/>
        </p:nvSpPr>
        <p:spPr>
          <a:xfrm flipH="1">
            <a:off x="3688737" y="5173784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E4B4B65B-909C-DA51-BEB2-E1BDC12A3424}"/>
              </a:ext>
            </a:extLst>
          </p:cNvPr>
          <p:cNvGrpSpPr/>
          <p:nvPr/>
        </p:nvGrpSpPr>
        <p:grpSpPr>
          <a:xfrm>
            <a:off x="1596010" y="2988125"/>
            <a:ext cx="4473539" cy="2247243"/>
            <a:chOff x="0" y="0"/>
            <a:chExt cx="872834" cy="70474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11CBE281-127D-5E38-A164-C402099B77B8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3E7B0071-F212-3C84-D47C-6AFDFFA5F0A7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5C027FD4-3298-D8BD-4C27-1C6D403149A1}"/>
              </a:ext>
            </a:extLst>
          </p:cNvPr>
          <p:cNvSpPr txBox="1"/>
          <p:nvPr/>
        </p:nvSpPr>
        <p:spPr>
          <a:xfrm>
            <a:off x="1882698" y="3419466"/>
            <a:ext cx="382590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4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Открытие и закрытие курса </a:t>
            </a:r>
            <a:endParaRPr lang="en-US" sz="16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sp>
        <p:nvSpPr>
          <p:cNvPr id="13" name="AutoShape 13">
            <a:extLst>
              <a:ext uri="{FF2B5EF4-FFF2-40B4-BE49-F238E27FC236}">
                <a16:creationId xmlns:a16="http://schemas.microsoft.com/office/drawing/2014/main" id="{7376646E-E0EB-096E-E7CB-36F04BCC581E}"/>
              </a:ext>
            </a:extLst>
          </p:cNvPr>
          <p:cNvSpPr/>
          <p:nvPr/>
        </p:nvSpPr>
        <p:spPr>
          <a:xfrm flipH="1">
            <a:off x="9296400" y="5173785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>
            <a:extLst>
              <a:ext uri="{FF2B5EF4-FFF2-40B4-BE49-F238E27FC236}">
                <a16:creationId xmlns:a16="http://schemas.microsoft.com/office/drawing/2014/main" id="{12D880C1-09C5-F2D7-AE06-09131BFAC9AE}"/>
              </a:ext>
            </a:extLst>
          </p:cNvPr>
          <p:cNvGrpSpPr/>
          <p:nvPr/>
        </p:nvGrpSpPr>
        <p:grpSpPr>
          <a:xfrm>
            <a:off x="7256952" y="2524241"/>
            <a:ext cx="4347603" cy="2706157"/>
            <a:chOff x="0" y="0"/>
            <a:chExt cx="872834" cy="704747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F00957B6-C97E-7A64-6AA2-05F298BE6554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1C2B9902-D600-B5EC-5E4A-371CB76861A1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8" name="TextBox 18">
            <a:extLst>
              <a:ext uri="{FF2B5EF4-FFF2-40B4-BE49-F238E27FC236}">
                <a16:creationId xmlns:a16="http://schemas.microsoft.com/office/drawing/2014/main" id="{E8E90C17-DAD8-2A09-3130-9C5C3F75DC31}"/>
              </a:ext>
            </a:extLst>
          </p:cNvPr>
          <p:cNvSpPr txBox="1"/>
          <p:nvPr/>
        </p:nvSpPr>
        <p:spPr>
          <a:xfrm>
            <a:off x="7705753" y="3318304"/>
            <a:ext cx="3449999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Подтверждение достижений</a:t>
            </a:r>
            <a:r>
              <a:rPr lang="en-US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sp>
        <p:nvSpPr>
          <p:cNvPr id="25" name="AutoShape 25">
            <a:extLst>
              <a:ext uri="{FF2B5EF4-FFF2-40B4-BE49-F238E27FC236}">
                <a16:creationId xmlns:a16="http://schemas.microsoft.com/office/drawing/2014/main" id="{5C9D9BD3-5C3C-09E2-E690-B0F2E35222AD}"/>
              </a:ext>
            </a:extLst>
          </p:cNvPr>
          <p:cNvSpPr/>
          <p:nvPr/>
        </p:nvSpPr>
        <p:spPr>
          <a:xfrm>
            <a:off x="15087600" y="5182657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6" name="Group 26">
            <a:extLst>
              <a:ext uri="{FF2B5EF4-FFF2-40B4-BE49-F238E27FC236}">
                <a16:creationId xmlns:a16="http://schemas.microsoft.com/office/drawing/2014/main" id="{4BEBAB20-5FB1-F4D0-8AD2-5BE6F551F541}"/>
              </a:ext>
            </a:extLst>
          </p:cNvPr>
          <p:cNvGrpSpPr/>
          <p:nvPr/>
        </p:nvGrpSpPr>
        <p:grpSpPr>
          <a:xfrm>
            <a:off x="12765570" y="2085912"/>
            <a:ext cx="4347603" cy="3096745"/>
            <a:chOff x="0" y="0"/>
            <a:chExt cx="872834" cy="704747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0C6F0EB5-238E-099D-B1C4-F929FEE2EAD8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43EE8BE5-0F38-5663-7B0E-8649BF151B2F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33" name="Freeform 33">
            <a:extLst>
              <a:ext uri="{FF2B5EF4-FFF2-40B4-BE49-F238E27FC236}">
                <a16:creationId xmlns:a16="http://schemas.microsoft.com/office/drawing/2014/main" id="{0EDE71E9-EC43-EB67-3A87-F84115C58AD4}"/>
              </a:ext>
            </a:extLst>
          </p:cNvPr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5" name="Group 35">
            <a:extLst>
              <a:ext uri="{FF2B5EF4-FFF2-40B4-BE49-F238E27FC236}">
                <a16:creationId xmlns:a16="http://schemas.microsoft.com/office/drawing/2014/main" id="{4D5B2EA7-7737-1593-418F-7590F1FC2410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9612D5A2-EB44-5C8B-4B14-03045A73CCDA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7D28F3F4-C372-2186-CF15-31BD369F57A0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A89576D1-7F03-6982-A012-A6CB38C0A25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09C9D29A-8201-EE84-888B-3DBFEB27223F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1DD9E899-2A23-E61D-C69E-0EBDA25ED80E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4" name="TextBox 18">
            <a:extLst>
              <a:ext uri="{FF2B5EF4-FFF2-40B4-BE49-F238E27FC236}">
                <a16:creationId xmlns:a16="http://schemas.microsoft.com/office/drawing/2014/main" id="{29EFD06B-7F99-D936-4431-9BE10E408406}"/>
              </a:ext>
            </a:extLst>
          </p:cNvPr>
          <p:cNvSpPr txBox="1"/>
          <p:nvPr/>
        </p:nvSpPr>
        <p:spPr>
          <a:xfrm>
            <a:off x="12933981" y="2683053"/>
            <a:ext cx="401078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Просмотр открытых курсов студентов</a:t>
            </a:r>
            <a:r>
              <a:rPr lang="en-US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grpSp>
        <p:nvGrpSpPr>
          <p:cNvPr id="45" name="Group 41">
            <a:extLst>
              <a:ext uri="{FF2B5EF4-FFF2-40B4-BE49-F238E27FC236}">
                <a16:creationId xmlns:a16="http://schemas.microsoft.com/office/drawing/2014/main" id="{7F377451-174F-DF1B-8068-DFEBFA3222AD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4CE780CB-BB03-CAC8-AA98-38E4E6D7A8BB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7" name="TextBox 43">
              <a:extLst>
                <a:ext uri="{FF2B5EF4-FFF2-40B4-BE49-F238E27FC236}">
                  <a16:creationId xmlns:a16="http://schemas.microsoft.com/office/drawing/2014/main" id="{A99E07EB-0DF5-D557-0EDB-839B1741CDC6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4402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542D63-A15F-CE78-7594-2FC1B7D99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739076D-FAF0-AB31-E54E-976EEF55EAFB}"/>
              </a:ext>
            </a:extLst>
          </p:cNvPr>
          <p:cNvGrpSpPr/>
          <p:nvPr/>
        </p:nvGrpSpPr>
        <p:grpSpPr>
          <a:xfrm>
            <a:off x="-1630842" y="0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732AE8C-83F8-5E3F-FA32-701ABF5A29EE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B87007D-876D-66A0-889F-FF9F163A2C81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A0F4E191-90DC-5408-746B-BFB0E4D6A1F3}"/>
              </a:ext>
            </a:extLst>
          </p:cNvPr>
          <p:cNvSpPr txBox="1"/>
          <p:nvPr/>
        </p:nvSpPr>
        <p:spPr>
          <a:xfrm>
            <a:off x="809624" y="7094372"/>
            <a:ext cx="7800971" cy="1091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475"/>
              </a:lnSpc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работодатель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3612AF99-7277-92FF-82BF-D406A67BAEAB}"/>
              </a:ext>
            </a:extLst>
          </p:cNvPr>
          <p:cNvSpPr/>
          <p:nvPr/>
        </p:nvSpPr>
        <p:spPr>
          <a:xfrm>
            <a:off x="-2626987" y="5959426"/>
            <a:ext cx="23541974" cy="0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E524EBA4-CE7F-EDBC-9D3A-A5E162EA679A}"/>
              </a:ext>
            </a:extLst>
          </p:cNvPr>
          <p:cNvSpPr/>
          <p:nvPr/>
        </p:nvSpPr>
        <p:spPr>
          <a:xfrm flipH="1">
            <a:off x="3688737" y="5173784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6FDC8A1F-3100-BB81-3DA4-A8B87542992B}"/>
              </a:ext>
            </a:extLst>
          </p:cNvPr>
          <p:cNvGrpSpPr/>
          <p:nvPr/>
        </p:nvGrpSpPr>
        <p:grpSpPr>
          <a:xfrm>
            <a:off x="1821543" y="2697891"/>
            <a:ext cx="3825900" cy="2484766"/>
            <a:chOff x="0" y="0"/>
            <a:chExt cx="872834" cy="70474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CC2AAF30-41C5-342B-4F19-920DCA5898E6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317FDCF6-F265-32C8-2AA7-5139B6C3E427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477969A5-F892-B212-2430-BCA9C5534F4D}"/>
              </a:ext>
            </a:extLst>
          </p:cNvPr>
          <p:cNvSpPr txBox="1"/>
          <p:nvPr/>
        </p:nvSpPr>
        <p:spPr>
          <a:xfrm>
            <a:off x="2005067" y="3327119"/>
            <a:ext cx="3458852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Список </a:t>
            </a:r>
            <a:r>
              <a:rPr lang="en-US" sz="36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ID</a:t>
            </a:r>
            <a:r>
              <a:rPr lang="ru-RU" sz="36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 студентов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sp>
        <p:nvSpPr>
          <p:cNvPr id="13" name="AutoShape 13">
            <a:extLst>
              <a:ext uri="{FF2B5EF4-FFF2-40B4-BE49-F238E27FC236}">
                <a16:creationId xmlns:a16="http://schemas.microsoft.com/office/drawing/2014/main" id="{6B9CD3BD-3820-8370-7ED3-CA48EA893689}"/>
              </a:ext>
            </a:extLst>
          </p:cNvPr>
          <p:cNvSpPr/>
          <p:nvPr/>
        </p:nvSpPr>
        <p:spPr>
          <a:xfrm flipH="1">
            <a:off x="9296400" y="5173785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>
            <a:extLst>
              <a:ext uri="{FF2B5EF4-FFF2-40B4-BE49-F238E27FC236}">
                <a16:creationId xmlns:a16="http://schemas.microsoft.com/office/drawing/2014/main" id="{0EA70B10-6520-033F-6DB6-A750A0E74506}"/>
              </a:ext>
            </a:extLst>
          </p:cNvPr>
          <p:cNvGrpSpPr/>
          <p:nvPr/>
        </p:nvGrpSpPr>
        <p:grpSpPr>
          <a:xfrm>
            <a:off x="7299586" y="3238499"/>
            <a:ext cx="3825900" cy="1944157"/>
            <a:chOff x="0" y="0"/>
            <a:chExt cx="872834" cy="704747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901D09E1-5123-7015-3777-3FA2D46DD277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EEF6A966-4ED2-4DB1-8720-1D9B906E18CA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25" name="AutoShape 25">
            <a:extLst>
              <a:ext uri="{FF2B5EF4-FFF2-40B4-BE49-F238E27FC236}">
                <a16:creationId xmlns:a16="http://schemas.microsoft.com/office/drawing/2014/main" id="{B80864ED-BF31-DA12-5AEC-909CADDBD7AF}"/>
              </a:ext>
            </a:extLst>
          </p:cNvPr>
          <p:cNvSpPr/>
          <p:nvPr/>
        </p:nvSpPr>
        <p:spPr>
          <a:xfrm>
            <a:off x="15087600" y="5182657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6" name="Group 26">
            <a:extLst>
              <a:ext uri="{FF2B5EF4-FFF2-40B4-BE49-F238E27FC236}">
                <a16:creationId xmlns:a16="http://schemas.microsoft.com/office/drawing/2014/main" id="{ADE457F5-357D-AB20-99C2-93BF3A38E08A}"/>
              </a:ext>
            </a:extLst>
          </p:cNvPr>
          <p:cNvGrpSpPr/>
          <p:nvPr/>
        </p:nvGrpSpPr>
        <p:grpSpPr>
          <a:xfrm>
            <a:off x="12707571" y="2178114"/>
            <a:ext cx="4339028" cy="3089124"/>
            <a:chOff x="0" y="0"/>
            <a:chExt cx="872834" cy="704747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726AFC09-31B9-4C2F-B73A-4742A9D8A2F0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FA2F2950-AD28-2115-3A59-C036F2C0765B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33" name="Freeform 33">
            <a:extLst>
              <a:ext uri="{FF2B5EF4-FFF2-40B4-BE49-F238E27FC236}">
                <a16:creationId xmlns:a16="http://schemas.microsoft.com/office/drawing/2014/main" id="{9077967A-F397-340A-75CC-59DC086C3F66}"/>
              </a:ext>
            </a:extLst>
          </p:cNvPr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5" name="Group 35">
            <a:extLst>
              <a:ext uri="{FF2B5EF4-FFF2-40B4-BE49-F238E27FC236}">
                <a16:creationId xmlns:a16="http://schemas.microsoft.com/office/drawing/2014/main" id="{6730B594-B1FA-0A7A-1722-BACA931F35DC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7475DF01-03A2-AAEA-3362-306C9A965DC7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752B61C5-F670-D3EC-FD45-808AB12E9136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A0F759E2-6BD1-02FB-0C30-7C70C151DFF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87F96637-DFE1-7125-7685-C44F914C5A80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FDF5D209-DE73-20B0-1420-72E0B3091A75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4" name="TextBox 18">
            <a:extLst>
              <a:ext uri="{FF2B5EF4-FFF2-40B4-BE49-F238E27FC236}">
                <a16:creationId xmlns:a16="http://schemas.microsoft.com/office/drawing/2014/main" id="{5269CE40-2147-48D9-BCE6-D09CAD55965C}"/>
              </a:ext>
            </a:extLst>
          </p:cNvPr>
          <p:cNvSpPr txBox="1"/>
          <p:nvPr/>
        </p:nvSpPr>
        <p:spPr>
          <a:xfrm>
            <a:off x="13096577" y="3168678"/>
            <a:ext cx="3679773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Приглашение на собеседование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grpSp>
        <p:nvGrpSpPr>
          <p:cNvPr id="45" name="Group 41">
            <a:extLst>
              <a:ext uri="{FF2B5EF4-FFF2-40B4-BE49-F238E27FC236}">
                <a16:creationId xmlns:a16="http://schemas.microsoft.com/office/drawing/2014/main" id="{CA10E195-5552-7DED-6BC6-95B4D2CAD55F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E915B383-AAA7-3B08-9571-3E89761C4191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7" name="TextBox 43">
              <a:extLst>
                <a:ext uri="{FF2B5EF4-FFF2-40B4-BE49-F238E27FC236}">
                  <a16:creationId xmlns:a16="http://schemas.microsoft.com/office/drawing/2014/main" id="{F9970062-1CF5-D869-60CA-3670D8A4FB0F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sp>
        <p:nvSpPr>
          <p:cNvPr id="11" name="TextBox 12">
            <a:extLst>
              <a:ext uri="{FF2B5EF4-FFF2-40B4-BE49-F238E27FC236}">
                <a16:creationId xmlns:a16="http://schemas.microsoft.com/office/drawing/2014/main" id="{3F07918A-689B-ED3B-2B95-8FA111FBDC27}"/>
              </a:ext>
            </a:extLst>
          </p:cNvPr>
          <p:cNvSpPr txBox="1"/>
          <p:nvPr/>
        </p:nvSpPr>
        <p:spPr>
          <a:xfrm>
            <a:off x="7505982" y="3604027"/>
            <a:ext cx="3458852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Поиск студентов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28094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39F6F-A2EF-3477-A5AC-8D855A24F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EDFF9A9-65DB-FBCA-ACD2-2016CC778AF3}"/>
              </a:ext>
            </a:extLst>
          </p:cNvPr>
          <p:cNvGrpSpPr/>
          <p:nvPr/>
        </p:nvGrpSpPr>
        <p:grpSpPr>
          <a:xfrm>
            <a:off x="-1219200" y="-190500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309E8A5-049A-0A9A-FEBE-DE3DA4F7D6E3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507CD9FC-8BEB-E548-4D69-B608F74BE714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0816AAD-9AA7-6008-A47C-40D008CBE864}"/>
              </a:ext>
            </a:extLst>
          </p:cNvPr>
          <p:cNvGrpSpPr/>
          <p:nvPr/>
        </p:nvGrpSpPr>
        <p:grpSpPr>
          <a:xfrm>
            <a:off x="758310" y="3947073"/>
            <a:ext cx="4993936" cy="3367664"/>
            <a:chOff x="0" y="0"/>
            <a:chExt cx="1315275" cy="126201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8079F59-0B4B-CD79-16B4-E7526BA18406}"/>
                </a:ext>
              </a:extLst>
            </p:cNvPr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342F8BAA-11C5-CFFD-01A4-40579D4E3D7F}"/>
                </a:ext>
              </a:extLst>
            </p:cNvPr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5A9D1D59-70C9-6A2D-19C9-3018A697B6B1}"/>
              </a:ext>
            </a:extLst>
          </p:cNvPr>
          <p:cNvGrpSpPr/>
          <p:nvPr/>
        </p:nvGrpSpPr>
        <p:grpSpPr>
          <a:xfrm>
            <a:off x="6647032" y="3467099"/>
            <a:ext cx="4993936" cy="4419601"/>
            <a:chOff x="0" y="0"/>
            <a:chExt cx="1315275" cy="1262019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99103C89-F7F3-B508-EB01-E5DD131B6E71}"/>
                </a:ext>
              </a:extLst>
            </p:cNvPr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B316ED90-D32F-C639-7FBF-8B9092040342}"/>
                </a:ext>
              </a:extLst>
            </p:cNvPr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14D7F004-0945-0B55-0234-4F64F6070D00}"/>
              </a:ext>
            </a:extLst>
          </p:cNvPr>
          <p:cNvGrpSpPr/>
          <p:nvPr/>
        </p:nvGrpSpPr>
        <p:grpSpPr>
          <a:xfrm>
            <a:off x="12484439" y="3753079"/>
            <a:ext cx="4993936" cy="3847639"/>
            <a:chOff x="0" y="-38100"/>
            <a:chExt cx="1315275" cy="1300119"/>
          </a:xfrm>
        </p:grpSpPr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CB27A6BD-397F-933B-486A-2CDFB92415D2}"/>
                </a:ext>
              </a:extLst>
            </p:cNvPr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43AD27AC-778C-93F8-D934-6DB8354CFB2D}"/>
                </a:ext>
              </a:extLst>
            </p:cNvPr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25" name="TextBox 25">
            <a:extLst>
              <a:ext uri="{FF2B5EF4-FFF2-40B4-BE49-F238E27FC236}">
                <a16:creationId xmlns:a16="http://schemas.microsoft.com/office/drawing/2014/main" id="{8C51F853-B6AE-8B08-181F-AAE340CA87F8}"/>
              </a:ext>
            </a:extLst>
          </p:cNvPr>
          <p:cNvSpPr txBox="1"/>
          <p:nvPr/>
        </p:nvSpPr>
        <p:spPr>
          <a:xfrm>
            <a:off x="2144164" y="1347019"/>
            <a:ext cx="13999670" cy="112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75"/>
              </a:lnSpc>
              <a:spcBef>
                <a:spcPct val="0"/>
              </a:spcBef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возможности</a:t>
            </a:r>
            <a:endParaRPr lang="en-US" sz="8392" u="none" strike="noStrike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" name="Freeform 26">
            <a:extLst>
              <a:ext uri="{FF2B5EF4-FFF2-40B4-BE49-F238E27FC236}">
                <a16:creationId xmlns:a16="http://schemas.microsoft.com/office/drawing/2014/main" id="{F52F171A-3A19-404D-30C1-D4AAF06C4690}"/>
              </a:ext>
            </a:extLst>
          </p:cNvPr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8" name="Group 41">
            <a:extLst>
              <a:ext uri="{FF2B5EF4-FFF2-40B4-BE49-F238E27FC236}">
                <a16:creationId xmlns:a16="http://schemas.microsoft.com/office/drawing/2014/main" id="{5548D8BB-3574-30F9-D074-94373D741617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01427E80-6574-88FD-41B2-8115802FADF8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0" name="TextBox 43">
              <a:extLst>
                <a:ext uri="{FF2B5EF4-FFF2-40B4-BE49-F238E27FC236}">
                  <a16:creationId xmlns:a16="http://schemas.microsoft.com/office/drawing/2014/main" id="{BF8723F1-3BB1-532A-159A-C4609F58A464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7" name="Group 35">
            <a:extLst>
              <a:ext uri="{FF2B5EF4-FFF2-40B4-BE49-F238E27FC236}">
                <a16:creationId xmlns:a16="http://schemas.microsoft.com/office/drawing/2014/main" id="{F9ABB0F3-C632-9538-1BA2-ACC7447E8F0E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58" name="Group 36">
              <a:extLst>
                <a:ext uri="{FF2B5EF4-FFF2-40B4-BE49-F238E27FC236}">
                  <a16:creationId xmlns:a16="http://schemas.microsoft.com/office/drawing/2014/main" id="{7CBA4F2B-129A-4687-7C9F-C994699FD3DB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61" name="Freeform 37">
                <a:extLst>
                  <a:ext uri="{FF2B5EF4-FFF2-40B4-BE49-F238E27FC236}">
                    <a16:creationId xmlns:a16="http://schemas.microsoft.com/office/drawing/2014/main" id="{E0834D6B-D1B5-00CE-A8EA-D0071C97AC97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62" name="TextBox 38">
                <a:extLst>
                  <a:ext uri="{FF2B5EF4-FFF2-40B4-BE49-F238E27FC236}">
                    <a16:creationId xmlns:a16="http://schemas.microsoft.com/office/drawing/2014/main" id="{7C5F1198-AE97-C9F0-6B01-2D070E3409B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EAF1923B-BAC9-C3BA-FA42-799D03F36702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5682604A-107F-5992-72B9-B6C1A4BD89ED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12">
            <a:extLst>
              <a:ext uri="{FF2B5EF4-FFF2-40B4-BE49-F238E27FC236}">
                <a16:creationId xmlns:a16="http://schemas.microsoft.com/office/drawing/2014/main" id="{4773A662-8291-A00C-678E-7DDA333EAC7C}"/>
              </a:ext>
            </a:extLst>
          </p:cNvPr>
          <p:cNvSpPr txBox="1"/>
          <p:nvPr/>
        </p:nvSpPr>
        <p:spPr>
          <a:xfrm>
            <a:off x="1331456" y="5142011"/>
            <a:ext cx="3965763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48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ИНН по </a:t>
            </a:r>
            <a:r>
              <a:rPr lang="en-US" sz="48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API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4082C2C1-6235-5C3C-DEC9-0001DCBD9324}"/>
              </a:ext>
            </a:extLst>
          </p:cNvPr>
          <p:cNvSpPr txBox="1"/>
          <p:nvPr/>
        </p:nvSpPr>
        <p:spPr>
          <a:xfrm>
            <a:off x="6709580" y="4638483"/>
            <a:ext cx="4868837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Просмотр</a:t>
            </a:r>
            <a:r>
              <a:rPr lang="en-US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, </a:t>
            </a:r>
            <a:r>
              <a:rPr lang="ru-RU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скачивание</a:t>
            </a:r>
            <a:r>
              <a:rPr lang="en-US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, </a:t>
            </a:r>
            <a:r>
              <a:rPr lang="ru-RU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прослушивание</a:t>
            </a:r>
            <a:endParaRPr lang="en-US" sz="40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22113F9A-D3F8-47AE-1334-42D93B0A5D67}"/>
              </a:ext>
            </a:extLst>
          </p:cNvPr>
          <p:cNvSpPr txBox="1"/>
          <p:nvPr/>
        </p:nvSpPr>
        <p:spPr>
          <a:xfrm>
            <a:off x="13200249" y="4884705"/>
            <a:ext cx="3756294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44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Карточка достижения</a:t>
            </a:r>
            <a:endParaRPr lang="en-US" sz="44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914692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95400" y="-63950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701517" y="2417099"/>
            <a:ext cx="3143250" cy="874356"/>
            <a:chOff x="0" y="0"/>
            <a:chExt cx="1002670" cy="2789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606060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FFFFFF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SQL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489118" y="3398896"/>
            <a:ext cx="3143250" cy="874356"/>
            <a:chOff x="0" y="0"/>
            <a:chExt cx="1002670" cy="2789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606060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u="none" strike="noStrike" spc="211" dirty="0">
                  <a:solidFill>
                    <a:srgbClr val="FFFFFF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Бэкенд</a:t>
              </a:r>
              <a:endParaRPr lang="en-US" sz="1439" b="1" u="none" strike="noStrike" spc="211" dirty="0">
                <a:solidFill>
                  <a:srgbClr val="FFFFFF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553323" y="5451961"/>
            <a:ext cx="3143250" cy="874356"/>
            <a:chOff x="0" y="0"/>
            <a:chExt cx="1002670" cy="27891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606060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u="none" strike="noStrike" spc="211" dirty="0">
                  <a:solidFill>
                    <a:srgbClr val="FFFFFF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Сертификат</a:t>
              </a:r>
              <a:endParaRPr lang="en-US" sz="1439" b="1" u="none" strike="noStrike" spc="211" dirty="0">
                <a:solidFill>
                  <a:srgbClr val="FFFFFF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715123" y="3426159"/>
            <a:ext cx="3143250" cy="874356"/>
            <a:chOff x="0" y="0"/>
            <a:chExt cx="1002670" cy="27891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Users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489118" y="4454227"/>
            <a:ext cx="3143250" cy="874356"/>
            <a:chOff x="0" y="0"/>
            <a:chExt cx="1002670" cy="27891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Flask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537999" y="6507291"/>
            <a:ext cx="3143250" cy="874356"/>
            <a:chOff x="0" y="0"/>
            <a:chExt cx="1002670" cy="27891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HTML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546697" y="6507291"/>
            <a:ext cx="3143250" cy="874356"/>
            <a:chOff x="0" y="0"/>
            <a:chExt cx="1002670" cy="278912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 err="1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Reportlab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715123" y="4442353"/>
            <a:ext cx="3143250" cy="874356"/>
            <a:chOff x="0" y="0"/>
            <a:chExt cx="1002670" cy="278912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Universities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5478935" y="5497526"/>
            <a:ext cx="3143250" cy="874356"/>
            <a:chOff x="0" y="0"/>
            <a:chExt cx="1002670" cy="278912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lvl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Flask-</a:t>
              </a:r>
              <a:r>
                <a:rPr lang="en-US" sz="1439" b="1" spc="211" dirty="0" err="1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sqlalchemy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9537999" y="7547672"/>
            <a:ext cx="3143250" cy="874356"/>
            <a:chOff x="0" y="0"/>
            <a:chExt cx="1002670" cy="278912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Bootstrap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3553323" y="7542288"/>
            <a:ext cx="3143250" cy="874356"/>
            <a:chOff x="0" y="0"/>
            <a:chExt cx="1002670" cy="278912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 err="1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Uuid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715123" y="5451961"/>
            <a:ext cx="3143250" cy="874356"/>
            <a:chOff x="0" y="0"/>
            <a:chExt cx="1002670" cy="278912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Students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5489118" y="6491321"/>
            <a:ext cx="3143250" cy="874356"/>
            <a:chOff x="0" y="0"/>
            <a:chExt cx="1002670" cy="278912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8" name="TextBox 58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lvl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Flask-WTF</a:t>
              </a:r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701517" y="6445756"/>
            <a:ext cx="3143250" cy="874356"/>
            <a:chOff x="0" y="0"/>
            <a:chExt cx="1002670" cy="278912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0" name="TextBox 70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Employers</a:t>
              </a:r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1584800" y="911925"/>
            <a:ext cx="15105147" cy="112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75"/>
              </a:lnSpc>
              <a:spcBef>
                <a:spcPct val="0"/>
              </a:spcBef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технологии</a:t>
            </a:r>
            <a:endParaRPr lang="en-US" sz="8392" u="none" strike="noStrike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2" name="Freeform 82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84" name="Group 68">
            <a:extLst>
              <a:ext uri="{FF2B5EF4-FFF2-40B4-BE49-F238E27FC236}">
                <a16:creationId xmlns:a16="http://schemas.microsoft.com/office/drawing/2014/main" id="{887A394D-690E-2926-B258-4B5BA7BB2F64}"/>
              </a:ext>
            </a:extLst>
          </p:cNvPr>
          <p:cNvGrpSpPr/>
          <p:nvPr/>
        </p:nvGrpSpPr>
        <p:grpSpPr>
          <a:xfrm>
            <a:off x="1722022" y="7495517"/>
            <a:ext cx="3143250" cy="874356"/>
            <a:chOff x="0" y="0"/>
            <a:chExt cx="1002670" cy="278912"/>
          </a:xfrm>
        </p:grpSpPr>
        <p:sp>
          <p:nvSpPr>
            <p:cNvPr id="85" name="Freeform 69">
              <a:extLst>
                <a:ext uri="{FF2B5EF4-FFF2-40B4-BE49-F238E27FC236}">
                  <a16:creationId xmlns:a16="http://schemas.microsoft.com/office/drawing/2014/main" id="{035A61D2-BBAF-915A-FC6E-BCAA2568F05A}"/>
                </a:ext>
              </a:extLst>
            </p:cNvPr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6" name="TextBox 70">
              <a:extLst>
                <a:ext uri="{FF2B5EF4-FFF2-40B4-BE49-F238E27FC236}">
                  <a16:creationId xmlns:a16="http://schemas.microsoft.com/office/drawing/2014/main" id="{55B8569B-9836-893F-81E7-00D21197BE7F}"/>
                </a:ext>
              </a:extLst>
            </p:cNvPr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Achievements</a:t>
              </a:r>
            </a:p>
          </p:txBody>
        </p:sp>
      </p:grpSp>
      <p:grpSp>
        <p:nvGrpSpPr>
          <p:cNvPr id="87" name="Group 14">
            <a:extLst>
              <a:ext uri="{FF2B5EF4-FFF2-40B4-BE49-F238E27FC236}">
                <a16:creationId xmlns:a16="http://schemas.microsoft.com/office/drawing/2014/main" id="{B311C159-924B-5ADF-1689-81BF2AF74E4E}"/>
              </a:ext>
            </a:extLst>
          </p:cNvPr>
          <p:cNvGrpSpPr/>
          <p:nvPr/>
        </p:nvGrpSpPr>
        <p:grpSpPr>
          <a:xfrm>
            <a:off x="9537999" y="5451961"/>
            <a:ext cx="3143250" cy="874356"/>
            <a:chOff x="0" y="0"/>
            <a:chExt cx="1002670" cy="278912"/>
          </a:xfrm>
        </p:grpSpPr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BE232263-FB1C-0169-734E-CC5CC203B4E4}"/>
                </a:ext>
              </a:extLst>
            </p:cNvPr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606060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9" name="TextBox 16">
              <a:extLst>
                <a:ext uri="{FF2B5EF4-FFF2-40B4-BE49-F238E27FC236}">
                  <a16:creationId xmlns:a16="http://schemas.microsoft.com/office/drawing/2014/main" id="{EA4C99AC-352E-3424-5E1F-1821416813D4}"/>
                </a:ext>
              </a:extLst>
            </p:cNvPr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FFFFFF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Фронтенд</a:t>
              </a:r>
              <a:endParaRPr lang="en-US" sz="1439" b="1" u="none" strike="noStrike" spc="211" dirty="0">
                <a:solidFill>
                  <a:srgbClr val="FFFFFF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93" name="Group 29">
            <a:extLst>
              <a:ext uri="{FF2B5EF4-FFF2-40B4-BE49-F238E27FC236}">
                <a16:creationId xmlns:a16="http://schemas.microsoft.com/office/drawing/2014/main" id="{FD961705-D1C7-F049-D798-968E160AD560}"/>
              </a:ext>
            </a:extLst>
          </p:cNvPr>
          <p:cNvGrpSpPr/>
          <p:nvPr/>
        </p:nvGrpSpPr>
        <p:grpSpPr>
          <a:xfrm>
            <a:off x="5496017" y="7488748"/>
            <a:ext cx="3143250" cy="874356"/>
            <a:chOff x="0" y="0"/>
            <a:chExt cx="1002670" cy="278912"/>
          </a:xfrm>
        </p:grpSpPr>
        <p:sp>
          <p:nvSpPr>
            <p:cNvPr id="94" name="Freeform 30">
              <a:extLst>
                <a:ext uri="{FF2B5EF4-FFF2-40B4-BE49-F238E27FC236}">
                  <a16:creationId xmlns:a16="http://schemas.microsoft.com/office/drawing/2014/main" id="{B2839FD4-E445-C078-721A-F47C4AAD59D4}"/>
                </a:ext>
              </a:extLst>
            </p:cNvPr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5" name="TextBox 31">
              <a:extLst>
                <a:ext uri="{FF2B5EF4-FFF2-40B4-BE49-F238E27FC236}">
                  <a16:creationId xmlns:a16="http://schemas.microsoft.com/office/drawing/2014/main" id="{DF098F5B-CF8E-36DF-B2A9-CF2BAC386C66}"/>
                </a:ext>
              </a:extLst>
            </p:cNvPr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R</a:t>
              </a: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equests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96" name="Group 41">
            <a:extLst>
              <a:ext uri="{FF2B5EF4-FFF2-40B4-BE49-F238E27FC236}">
                <a16:creationId xmlns:a16="http://schemas.microsoft.com/office/drawing/2014/main" id="{163BD8BD-3397-A207-B6A6-AB07576AF8DA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97" name="Freeform 42">
              <a:extLst>
                <a:ext uri="{FF2B5EF4-FFF2-40B4-BE49-F238E27FC236}">
                  <a16:creationId xmlns:a16="http://schemas.microsoft.com/office/drawing/2014/main" id="{A8A9A28A-0441-9A90-3600-DD4895234A12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8" name="TextBox 43">
              <a:extLst>
                <a:ext uri="{FF2B5EF4-FFF2-40B4-BE49-F238E27FC236}">
                  <a16:creationId xmlns:a16="http://schemas.microsoft.com/office/drawing/2014/main" id="{449AA340-3814-5521-23F2-2D9CC04BF619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99" name="Group 35">
            <a:extLst>
              <a:ext uri="{FF2B5EF4-FFF2-40B4-BE49-F238E27FC236}">
                <a16:creationId xmlns:a16="http://schemas.microsoft.com/office/drawing/2014/main" id="{E9B36F19-343C-D6F3-AA37-F2DEC6B04A49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100" name="Group 36">
              <a:extLst>
                <a:ext uri="{FF2B5EF4-FFF2-40B4-BE49-F238E27FC236}">
                  <a16:creationId xmlns:a16="http://schemas.microsoft.com/office/drawing/2014/main" id="{D91A0C5B-2945-F400-C7B7-AD001D390AA3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103" name="Freeform 37">
                <a:extLst>
                  <a:ext uri="{FF2B5EF4-FFF2-40B4-BE49-F238E27FC236}">
                    <a16:creationId xmlns:a16="http://schemas.microsoft.com/office/drawing/2014/main" id="{407A6896-51E8-0B49-0C90-D70325E0DED7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104" name="TextBox 38">
                <a:extLst>
                  <a:ext uri="{FF2B5EF4-FFF2-40B4-BE49-F238E27FC236}">
                    <a16:creationId xmlns:a16="http://schemas.microsoft.com/office/drawing/2014/main" id="{794364BD-9145-724F-09D1-8C6299FE042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101" name="Freeform 39">
              <a:extLst>
                <a:ext uri="{FF2B5EF4-FFF2-40B4-BE49-F238E27FC236}">
                  <a16:creationId xmlns:a16="http://schemas.microsoft.com/office/drawing/2014/main" id="{381BCDAD-A7E0-5785-0060-F9F808188A68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2" name="Freeform 40">
              <a:extLst>
                <a:ext uri="{FF2B5EF4-FFF2-40B4-BE49-F238E27FC236}">
                  <a16:creationId xmlns:a16="http://schemas.microsoft.com/office/drawing/2014/main" id="{B7594347-D46F-4D6D-008E-87845439311E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05" name="Freeform 82">
            <a:extLst>
              <a:ext uri="{FF2B5EF4-FFF2-40B4-BE49-F238E27FC236}">
                <a16:creationId xmlns:a16="http://schemas.microsoft.com/office/drawing/2014/main" id="{103AE3F9-FDB2-FCF0-56D6-BA25CA55DB17}"/>
              </a:ext>
            </a:extLst>
          </p:cNvPr>
          <p:cNvSpPr/>
          <p:nvPr/>
        </p:nvSpPr>
        <p:spPr>
          <a:xfrm>
            <a:off x="16638823" y="6493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179</Words>
  <Application>Microsoft Macintosh PowerPoint</Application>
  <PresentationFormat>Custom</PresentationFormat>
  <Paragraphs>110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Anton</vt:lpstr>
      <vt:lpstr>Palatino Linotype</vt:lpstr>
      <vt:lpstr>Courier Prime</vt:lpstr>
      <vt:lpstr>Nunito Sans Expanded Bold</vt:lpstr>
      <vt:lpstr>Nunito Sans Expanded Semi-Bold</vt:lpstr>
      <vt:lpstr>Arial</vt:lpstr>
      <vt:lpstr>Nunito Sans Expanded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Report Presentation</dc:title>
  <cp:lastModifiedBy>Константин Подвысоцкий</cp:lastModifiedBy>
  <cp:revision>8</cp:revision>
  <dcterms:created xsi:type="dcterms:W3CDTF">2006-08-16T00:00:00Z</dcterms:created>
  <dcterms:modified xsi:type="dcterms:W3CDTF">2025-05-16T14:53:29Z</dcterms:modified>
  <dc:identifier>DAGnmwnLGgk</dc:identifier>
</cp:coreProperties>
</file>

<file path=docProps/thumbnail.jpeg>
</file>